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TITLE SLIDE — Lead with the talk title (not your name).</a:t>
            </a:r>
          </a:p>
          <a:p/>
          <a:p>
            <a:r>
              <a:t>The subtitle is the contract you're making with the audience: in one sentence, what's the specific thing they'll learn? If you can't write it in one sentence, your talk doesn't have a thesis yet.</a:t>
            </a:r>
          </a:p>
          <a:p/>
          <a:p>
            <a:r>
              <a:t>Replace {EVENT DATE} with the meetup date. Swap company logo/photo if you have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TAKEAWAY SLIDE — Same thesis as slide 2, but now restated as a rule the audience can apply Monday morning. The literal screenshot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Q&amp;A SLIDE — 10 minutes of Q&amp;A is plenty. Have 2-3 'seed' questions ready in case the room is quiet. End with a clear ask: contacts, open roles, or the next thing you're publishing.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RESOURCES SLIDE — Keep it to four links max. People photograph this slide; anything beyond four gets cropped.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THESIS SLIDE — Put your one specific lesson here, stated plainly.</a:t>
            </a:r>
          </a:p>
          <a:p/>
          <a:p>
            <a:r>
              <a:t>Anti-patterns: vague claims ('AI is important'), multi-point lists, anything you couldn't defend in an elevator. Strong examples: 'Agents that self-register need a different trust model than agents acting on a logged-in human.' 'Our eval suite caught 80% of regressions humans missed — here's the design.'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BIO SLIDE — Keep this to 30 seconds spoken. Engineers want credibility, not a resume. Two beats: what you build, the scale you've seen. Skip the 'I'm passionate about AI' framing.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PROBLEM / CONTEXT SLIDE — Get specific. The 'what we were trying to do' section is where most talks lose the audience because they go too abstract. Concrete &gt; clever.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FAILED ATTEMPT SLIDE — Honesty here is the most distinctive thing in your talk. Everyone has a 'we tried X, it broke, here's why.' Show the concrete failure mode: a log line, an eval delta, a metric chart, a postmortem excerpt.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ARCHITECTURE SLIDE — One diagram beats four bullet points here. Use boxes and arrows. Label data flows. Show where the LLM/agent sits in the system, what it has access to, what guardrails surround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ARTIFACT SLIDE — This is the slide engineers screenshot and forward. Show one real thing from production: a prompt, an eval, a chart, a postmortem. If it'd need an NDA cleanup, do that work — but don't sanitize it down to nothing.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NUMBERS SLIDE — Replace with real metrics: latency, eval scores, $/req, incident counts, user-facing quality. Include the caveat ('what this doesn't tell you') so engineers trust the framing.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PROBLEMS SLIDE — Engineers respect speakers who name limits. This is also Q&amp;A bait in the best way — it tells the audience where you actually want the conversation to 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10515600" y="640080"/>
            <a:ext cx="1280160" cy="1472184"/>
          </a:xfrm>
          <a:prstGeom prst="roundRect">
            <a:avLst>
              <a:gd name="adj" fmla="val 25000"/>
            </a:avLst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771632" y="1024128"/>
            <a:ext cx="256032" cy="256032"/>
          </a:xfrm>
          <a:prstGeom prst="ellipse">
            <a:avLst/>
          </a:prstGeom>
          <a:solidFill>
            <a:srgbClr val="1818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219688" y="1024128"/>
            <a:ext cx="256032" cy="256032"/>
          </a:xfrm>
          <a:prstGeom prst="ellipse">
            <a:avLst/>
          </a:prstGeom>
          <a:solidFill>
            <a:srgbClr val="1818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91440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THE AI RUNTIME — BOSTON · {EVENT DATE}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63040"/>
            <a:ext cx="100584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 i="0">
                <a:solidFill>
                  <a:srgbClr val="18181B"/>
                </a:solidFill>
                <a:latin typeface="IBM Plex Mono"/>
              </a:rPr>
              <a:t>Your talk title goes 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6616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200" b="0" i="1">
                <a:solidFill>
                  <a:srgbClr val="3F3F46"/>
                </a:solidFill>
                <a:latin typeface="Inter"/>
              </a:rPr>
              <a:t>One sentence: the specific thing your audience will learn.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502920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2200" b="1" i="0">
                <a:solidFill>
                  <a:srgbClr val="18181B"/>
                </a:solidFill>
                <a:latin typeface="IBM Plex Mono"/>
              </a:rPr>
              <a:t>Your Name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548640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600" b="0" i="0">
                <a:solidFill>
                  <a:srgbClr val="3F3F46"/>
                </a:solidFill>
                <a:latin typeface="Inter"/>
              </a:rPr>
              <a:t>Title · Company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1097280" cy="109728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10058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09 · THE TAKEAWAY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1051560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800" b="1" i="0">
                <a:solidFill>
                  <a:srgbClr val="18181B"/>
                </a:solidFill>
                <a:latin typeface="IBM Plex Mono"/>
              </a:rPr>
              <a:t>The one line they screenshot.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502920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2000" b="0" i="1">
                <a:solidFill>
                  <a:srgbClr val="3F3F46"/>
                </a:solidFill>
                <a:latin typeface="Inter"/>
              </a:rPr>
              <a:t>Same thesis as slide 02 — restated as a rule they can apply.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10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0" y="1828800"/>
            <a:ext cx="1280160" cy="1472184"/>
          </a:xfrm>
          <a:prstGeom prst="roundRect">
            <a:avLst>
              <a:gd name="adj" fmla="val 25000"/>
            </a:avLst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742432" y="2212848"/>
            <a:ext cx="256032" cy="256032"/>
          </a:xfrm>
          <a:prstGeom prst="ellipse">
            <a:avLst/>
          </a:prstGeom>
          <a:solidFill>
            <a:srgbClr val="1818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6190488" y="2212848"/>
            <a:ext cx="256032" cy="256032"/>
          </a:xfrm>
          <a:prstGeom prst="ellipse">
            <a:avLst/>
          </a:prstGeom>
          <a:solidFill>
            <a:srgbClr val="1818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3657600"/>
            <a:ext cx="12191695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7200" b="1" i="0">
                <a:solidFill>
                  <a:srgbClr val="18181B"/>
                </a:solidFill>
                <a:latin typeface="IBM Plex Mono"/>
              </a:rPr>
              <a:t>Questions?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46320"/>
            <a:ext cx="121916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800" b="0" i="0">
                <a:solidFill>
                  <a:srgbClr val="3F3F46"/>
                </a:solidFill>
                <a:latin typeface="Inter"/>
              </a:rPr>
              <a:t>@your-handle  ·  email@yourcompany.com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11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10 · RESOURCES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Where to read more.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3017520"/>
            <a:ext cx="10515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Your blog post / paper / repo (one link)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The source you'd send a new hire (one link)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The AI Runtime · theairuntime.com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The AI Runtime — Boston · events.theairuntime.com/boston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12 /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01 · THE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000" b="1" i="0">
                <a:solidFill>
                  <a:srgbClr val="18181B"/>
                </a:solidFill>
                <a:latin typeface="IBM Plex Mono"/>
              </a:rPr>
              <a:t>The one thing the audience leaves knowing.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3200400"/>
            <a:ext cx="100584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2200" b="0" i="0">
                <a:solidFill>
                  <a:srgbClr val="3F3F46"/>
                </a:solidFill>
                <a:latin typeface="Inter"/>
              </a:rPr>
              <a:t>Replace this with your one sentence. Say it in plain English. 
If they only remember one slide, this is the 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02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02 · WHO I AM (IN 30 SECONDS)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Why listen to me on this?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3017520"/>
            <a:ext cx="10515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Your role and the team's scope (one line)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What you've shipped that's relevant to this talk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Numbers that anchor credibility (scale, users, traffic, $)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Optional: one thing you got wrong that informed this lesson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03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03 · 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What you were actually trying to do.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743200"/>
            <a:ext cx="1005840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2200" b="0" i="0">
                <a:solidFill>
                  <a:srgbClr val="3F3F46"/>
                </a:solidFill>
                <a:latin typeface="Inter"/>
              </a:rPr>
              <a:t>Set the scene. What system, what scale, what stakes? 
Be specific: real numbers, real product, real users. 
Avoid 'we wanted to use LLMs to do X' framing without the constraints.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04 · WHAT WE TRIED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The obvious approach — and why it broke.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743200"/>
            <a:ext cx="1005840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2200" b="0" i="0">
                <a:solidFill>
                  <a:srgbClr val="3F3F46"/>
                </a:solidFill>
                <a:latin typeface="Inter"/>
              </a:rPr>
              <a:t>Show the architecture you started with. Diagram if it helps. 
Then show the specific failure mode — log line, eval result, postmortem snippet. 
Failed experiments are the most valuable part of most talks.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05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05 · THE APPROACH THAT WORKED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What you actually shipped.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" y="2697480"/>
            <a:ext cx="10515600" cy="3291840"/>
          </a:xfrm>
          <a:prstGeom prst="rect">
            <a:avLst/>
          </a:prstGeom>
          <a:solidFill>
            <a:srgbClr val="FAFAF9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402336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600" b="0" i="0">
                <a:solidFill>
                  <a:srgbClr val="71717A"/>
                </a:solidFill>
                <a:latin typeface="IBM Plex Mono"/>
              </a:rPr>
              <a:t>[ Architecture diagram goes here — paste a real one. 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06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06 · THE CONCRETE ARTIFACT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Code · eval · postmortem · prompt · metric.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" y="2743200"/>
            <a:ext cx="10515600" cy="3200400"/>
          </a:xfrm>
          <a:prstGeom prst="rect">
            <a:avLst/>
          </a:prstGeom>
          <a:solidFill>
            <a:srgbClr val="FAFAF9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926080"/>
            <a:ext cx="100584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 i="0">
                <a:solidFill>
                  <a:srgbClr val="3F3F46"/>
                </a:solidFill>
                <a:latin typeface="IBM Plex Mono"/>
              </a:rPr>
              <a:t># Paste a real artifact:
#   - a prompt template you actually use in prod
#   - an eval YAML / pytest case
#   - a postmortem timeline
#   - a chart of regressions caught
#   - the schema/API contract you settled 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07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07 · THE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What changed, measurably.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926080"/>
            <a:ext cx="329184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6400" b="1" i="0">
                <a:solidFill>
                  <a:srgbClr val="EA580C"/>
                </a:solidFill>
                <a:latin typeface="IBM Plex Mono"/>
              </a:rPr>
              <a:t>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4572000"/>
            <a:ext cx="3291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 i="0">
                <a:solidFill>
                  <a:srgbClr val="71717A"/>
                </a:solidFill>
                <a:latin typeface="IBM Plex Mono"/>
              </a:rPr>
              <a:t>Before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9120" y="2926080"/>
            <a:ext cx="329184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6400" b="1" i="0">
                <a:solidFill>
                  <a:srgbClr val="EA580C"/>
                </a:solidFill>
                <a:latin typeface="IBM Plex Mono"/>
              </a:rPr>
              <a:t>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4572000"/>
            <a:ext cx="3291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 i="0">
                <a:solidFill>
                  <a:srgbClr val="71717A"/>
                </a:solidFill>
                <a:latin typeface="IBM Plex Mono"/>
              </a:rPr>
              <a:t>After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1000" y="2926080"/>
            <a:ext cx="329184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6400" b="1" i="0">
                <a:solidFill>
                  <a:srgbClr val="EA580C"/>
                </a:solidFill>
                <a:latin typeface="IBM Plex Mono"/>
              </a:rPr>
              <a:t>+/− 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01000" y="4572000"/>
            <a:ext cx="3291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 i="0">
                <a:solidFill>
                  <a:srgbClr val="71717A"/>
                </a:solidFill>
                <a:latin typeface="IBM Plex Mono"/>
              </a:rPr>
              <a:t>Delta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512064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800" b="0" i="1">
                <a:solidFill>
                  <a:srgbClr val="3F3F46"/>
                </a:solidFill>
                <a:latin typeface="Inter"/>
              </a:rPr>
              <a:t>One line on what the numbers mean — and what they don't.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08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77240" y="777240"/>
            <a:ext cx="548640" cy="73152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1" i="0">
                <a:solidFill>
                  <a:srgbClr val="EA580C"/>
                </a:solidFill>
                <a:latin typeface="IBM Plex Mono"/>
              </a:rPr>
              <a:t>08 · WHAT STILL DOESN'T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4173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3600" b="1" i="0">
                <a:solidFill>
                  <a:srgbClr val="18181B"/>
                </a:solidFill>
                <a:latin typeface="IBM Plex Mono"/>
              </a:rPr>
              <a:t>Limits, open problems, where you'd push next.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3017520"/>
            <a:ext cx="10515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The edge case you haven't solved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The constraint that forced a compromise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What you'd try if you had another six months</a:t>
            </a:r>
          </a:p>
          <a:p>
            <a:pPr algn="l">
              <a:lnSpc>
                <a:spcPct val="140000"/>
              </a:lnSpc>
            </a:pPr>
            <a:r>
              <a:rPr sz="2000" b="1">
                <a:solidFill>
                  <a:srgbClr val="EA580C"/>
                </a:solidFill>
                <a:latin typeface="Inter"/>
              </a:rPr>
              <a:t>—  </a:t>
            </a:r>
            <a:r>
              <a:rPr sz="2000">
                <a:solidFill>
                  <a:srgbClr val="3F3F46"/>
                </a:solidFill>
                <a:latin typeface="Inter"/>
              </a:rPr>
              <a:t>Where the approach probably won't generalize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00800"/>
            <a:ext cx="5486400" cy="320040"/>
          </a:xfrm>
          <a:prstGeom prst="rect">
            <a:avLst/>
          </a:prstGeom>
          <a:noFill/>
        </p:spPr>
        <p:txBody>
          <a:bodyPr wrap="none" lIns="0" tIns="0">
            <a:spAutoFit/>
          </a:bodyPr>
          <a:lstStyle/>
          <a:p>
            <a:pPr>
              <a:lnSpc>
                <a:spcPct val="100000"/>
              </a:lnSpc>
            </a:pPr>
            <a:r>
              <a:rPr sz="1100">
                <a:solidFill>
                  <a:srgbClr val="71717A"/>
                </a:solidFill>
                <a:latin typeface="IBM Plex Mono"/>
              </a:rPr>
              <a:t>the </a:t>
            </a:r>
            <a:r>
              <a:rPr sz="1100" b="1">
                <a:solidFill>
                  <a:srgbClr val="3F3F46"/>
                </a:solidFill>
                <a:latin typeface="IBM Plex Mono"/>
              </a:rPr>
              <a:t>AI</a:t>
            </a:r>
            <a:r>
              <a:rPr sz="1100">
                <a:solidFill>
                  <a:srgbClr val="71717A"/>
                </a:solidFill>
                <a:latin typeface="IBM Plex Mono"/>
              </a:rPr>
              <a:t> runtime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5000"/>
              </a:lnSpc>
            </a:pPr>
            <a:r>
              <a:rPr sz="1000" b="0" i="0">
                <a:solidFill>
                  <a:srgbClr val="71717A"/>
                </a:solidFill>
                <a:latin typeface="IBM Plex Mono"/>
              </a:rPr>
              <a:t>09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