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1675"/>
  <p:notesSz cx="6858000" cy="12191675"/>
  <p:embeddedFontLst>
    <p:embeddedFont>
      <p:font typeface="Int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j4mWe2MuQnIo+zIlM188AKgGxP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Inter-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Inter-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Inter-italic.fntdata"/><Relationship Id="rId6" Type="http://schemas.openxmlformats.org/officeDocument/2006/relationships/slide" Target="slides/slide2.xml"/><Relationship Id="rId18" Type="http://schemas.openxmlformats.org/officeDocument/2006/relationships/font" Target="fonts/Inter-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Inter"/>
                <a:ea typeface="Inter"/>
                <a:cs typeface="Inter"/>
                <a:sym typeface="Inter"/>
              </a:defRPr>
            </a:lvl1pPr>
            <a:lvl2pPr lvl="1" marR="0" rtl="0" algn="l">
              <a:spcBef>
                <a:spcPts val="0"/>
              </a:spcBef>
              <a:spcAft>
                <a:spcPts val="0"/>
              </a:spcAft>
              <a:buSzPts val="1400"/>
              <a:buNone/>
              <a:defRPr b="0" i="0" sz="1800" u="none" cap="none" strike="noStrike">
                <a:solidFill>
                  <a:schemeClr val="dk1"/>
                </a:solidFill>
                <a:latin typeface="Inter"/>
                <a:ea typeface="Inter"/>
                <a:cs typeface="Inter"/>
                <a:sym typeface="Inter"/>
              </a:defRPr>
            </a:lvl2pPr>
            <a:lvl3pPr lvl="2" marR="0" rtl="0" algn="l">
              <a:spcBef>
                <a:spcPts val="0"/>
              </a:spcBef>
              <a:spcAft>
                <a:spcPts val="0"/>
              </a:spcAft>
              <a:buSzPts val="1400"/>
              <a:buNone/>
              <a:defRPr b="0" i="0" sz="1800" u="none" cap="none" strike="noStrike">
                <a:solidFill>
                  <a:schemeClr val="dk1"/>
                </a:solidFill>
                <a:latin typeface="Inter"/>
                <a:ea typeface="Inter"/>
                <a:cs typeface="Inter"/>
                <a:sym typeface="Inter"/>
              </a:defRPr>
            </a:lvl3pPr>
            <a:lvl4pPr lvl="3" marR="0" rtl="0" algn="l">
              <a:spcBef>
                <a:spcPts val="0"/>
              </a:spcBef>
              <a:spcAft>
                <a:spcPts val="0"/>
              </a:spcAft>
              <a:buSzPts val="1400"/>
              <a:buNone/>
              <a:defRPr b="0" i="0" sz="1800" u="none" cap="none" strike="noStrike">
                <a:solidFill>
                  <a:schemeClr val="dk1"/>
                </a:solidFill>
                <a:latin typeface="Inter"/>
                <a:ea typeface="Inter"/>
                <a:cs typeface="Inter"/>
                <a:sym typeface="Inter"/>
              </a:defRPr>
            </a:lvl4pPr>
            <a:lvl5pPr lvl="4" marR="0" rtl="0" algn="l">
              <a:spcBef>
                <a:spcPts val="0"/>
              </a:spcBef>
              <a:spcAft>
                <a:spcPts val="0"/>
              </a:spcAft>
              <a:buSzPts val="1400"/>
              <a:buNone/>
              <a:defRPr b="0" i="0" sz="1800" u="none" cap="none" strike="noStrike">
                <a:solidFill>
                  <a:schemeClr val="dk1"/>
                </a:solidFill>
                <a:latin typeface="Inter"/>
                <a:ea typeface="Inter"/>
                <a:cs typeface="Inter"/>
                <a:sym typeface="Inter"/>
              </a:defRPr>
            </a:lvl5pPr>
            <a:lvl6pPr lvl="5" marR="0" rtl="0" algn="l">
              <a:spcBef>
                <a:spcPts val="0"/>
              </a:spcBef>
              <a:spcAft>
                <a:spcPts val="0"/>
              </a:spcAft>
              <a:buSzPts val="1400"/>
              <a:buNone/>
              <a:defRPr b="0" i="0" sz="1800" u="none" cap="none" strike="noStrike">
                <a:solidFill>
                  <a:schemeClr val="dk1"/>
                </a:solidFill>
                <a:latin typeface="Inter"/>
                <a:ea typeface="Inter"/>
                <a:cs typeface="Inter"/>
                <a:sym typeface="Inter"/>
              </a:defRPr>
            </a:lvl6pPr>
            <a:lvl7pPr lvl="6" marR="0" rtl="0" algn="l">
              <a:spcBef>
                <a:spcPts val="0"/>
              </a:spcBef>
              <a:spcAft>
                <a:spcPts val="0"/>
              </a:spcAft>
              <a:buSzPts val="1400"/>
              <a:buNone/>
              <a:defRPr b="0" i="0" sz="1800" u="none" cap="none" strike="noStrike">
                <a:solidFill>
                  <a:schemeClr val="dk1"/>
                </a:solidFill>
                <a:latin typeface="Inter"/>
                <a:ea typeface="Inter"/>
                <a:cs typeface="Inter"/>
                <a:sym typeface="Inter"/>
              </a:defRPr>
            </a:lvl7pPr>
            <a:lvl8pPr lvl="7" marR="0" rtl="0" algn="l">
              <a:spcBef>
                <a:spcPts val="0"/>
              </a:spcBef>
              <a:spcAft>
                <a:spcPts val="0"/>
              </a:spcAft>
              <a:buSzPts val="1400"/>
              <a:buNone/>
              <a:defRPr b="0" i="0" sz="1800" u="none" cap="none" strike="noStrike">
                <a:solidFill>
                  <a:schemeClr val="dk1"/>
                </a:solidFill>
                <a:latin typeface="Inter"/>
                <a:ea typeface="Inter"/>
                <a:cs typeface="Inter"/>
                <a:sym typeface="Inter"/>
              </a:defRPr>
            </a:lvl8pPr>
            <a:lvl9pPr lvl="8" marR="0" rtl="0" algn="l">
              <a:spcBef>
                <a:spcPts val="0"/>
              </a:spcBef>
              <a:spcAft>
                <a:spcPts val="0"/>
              </a:spcAft>
              <a:buSzPts val="1400"/>
              <a:buNone/>
              <a:defRPr b="0" i="0" sz="1800" u="none" cap="none" strike="noStrike">
                <a:solidFill>
                  <a:schemeClr val="dk1"/>
                </a:solidFill>
                <a:latin typeface="Inter"/>
                <a:ea typeface="Inter"/>
                <a:cs typeface="Inter"/>
                <a:sym typeface="Inter"/>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Inter"/>
                <a:ea typeface="Inter"/>
                <a:cs typeface="Inter"/>
                <a:sym typeface="Inter"/>
              </a:defRPr>
            </a:lvl1pPr>
            <a:lvl2pPr lvl="1" marR="0" rtl="0" algn="l">
              <a:spcBef>
                <a:spcPts val="0"/>
              </a:spcBef>
              <a:spcAft>
                <a:spcPts val="0"/>
              </a:spcAft>
              <a:buSzPts val="1400"/>
              <a:buNone/>
              <a:defRPr b="0" i="0" sz="1800" u="none" cap="none" strike="noStrike">
                <a:solidFill>
                  <a:schemeClr val="dk1"/>
                </a:solidFill>
                <a:latin typeface="Inter"/>
                <a:ea typeface="Inter"/>
                <a:cs typeface="Inter"/>
                <a:sym typeface="Inter"/>
              </a:defRPr>
            </a:lvl2pPr>
            <a:lvl3pPr lvl="2" marR="0" rtl="0" algn="l">
              <a:spcBef>
                <a:spcPts val="0"/>
              </a:spcBef>
              <a:spcAft>
                <a:spcPts val="0"/>
              </a:spcAft>
              <a:buSzPts val="1400"/>
              <a:buNone/>
              <a:defRPr b="0" i="0" sz="1800" u="none" cap="none" strike="noStrike">
                <a:solidFill>
                  <a:schemeClr val="dk1"/>
                </a:solidFill>
                <a:latin typeface="Inter"/>
                <a:ea typeface="Inter"/>
                <a:cs typeface="Inter"/>
                <a:sym typeface="Inter"/>
              </a:defRPr>
            </a:lvl3pPr>
            <a:lvl4pPr lvl="3" marR="0" rtl="0" algn="l">
              <a:spcBef>
                <a:spcPts val="0"/>
              </a:spcBef>
              <a:spcAft>
                <a:spcPts val="0"/>
              </a:spcAft>
              <a:buSzPts val="1400"/>
              <a:buNone/>
              <a:defRPr b="0" i="0" sz="1800" u="none" cap="none" strike="noStrike">
                <a:solidFill>
                  <a:schemeClr val="dk1"/>
                </a:solidFill>
                <a:latin typeface="Inter"/>
                <a:ea typeface="Inter"/>
                <a:cs typeface="Inter"/>
                <a:sym typeface="Inter"/>
              </a:defRPr>
            </a:lvl4pPr>
            <a:lvl5pPr lvl="4" marR="0" rtl="0" algn="l">
              <a:spcBef>
                <a:spcPts val="0"/>
              </a:spcBef>
              <a:spcAft>
                <a:spcPts val="0"/>
              </a:spcAft>
              <a:buSzPts val="1400"/>
              <a:buNone/>
              <a:defRPr b="0" i="0" sz="1800" u="none" cap="none" strike="noStrike">
                <a:solidFill>
                  <a:schemeClr val="dk1"/>
                </a:solidFill>
                <a:latin typeface="Inter"/>
                <a:ea typeface="Inter"/>
                <a:cs typeface="Inter"/>
                <a:sym typeface="Inter"/>
              </a:defRPr>
            </a:lvl5pPr>
            <a:lvl6pPr lvl="5" marR="0" rtl="0" algn="l">
              <a:spcBef>
                <a:spcPts val="0"/>
              </a:spcBef>
              <a:spcAft>
                <a:spcPts val="0"/>
              </a:spcAft>
              <a:buSzPts val="1400"/>
              <a:buNone/>
              <a:defRPr b="0" i="0" sz="1800" u="none" cap="none" strike="noStrike">
                <a:solidFill>
                  <a:schemeClr val="dk1"/>
                </a:solidFill>
                <a:latin typeface="Inter"/>
                <a:ea typeface="Inter"/>
                <a:cs typeface="Inter"/>
                <a:sym typeface="Inter"/>
              </a:defRPr>
            </a:lvl6pPr>
            <a:lvl7pPr lvl="6" marR="0" rtl="0" algn="l">
              <a:spcBef>
                <a:spcPts val="0"/>
              </a:spcBef>
              <a:spcAft>
                <a:spcPts val="0"/>
              </a:spcAft>
              <a:buSzPts val="1400"/>
              <a:buNone/>
              <a:defRPr b="0" i="0" sz="1800" u="none" cap="none" strike="noStrike">
                <a:solidFill>
                  <a:schemeClr val="dk1"/>
                </a:solidFill>
                <a:latin typeface="Inter"/>
                <a:ea typeface="Inter"/>
                <a:cs typeface="Inter"/>
                <a:sym typeface="Inter"/>
              </a:defRPr>
            </a:lvl7pPr>
            <a:lvl8pPr lvl="7" marR="0" rtl="0" algn="l">
              <a:spcBef>
                <a:spcPts val="0"/>
              </a:spcBef>
              <a:spcAft>
                <a:spcPts val="0"/>
              </a:spcAft>
              <a:buSzPts val="1400"/>
              <a:buNone/>
              <a:defRPr b="0" i="0" sz="1800" u="none" cap="none" strike="noStrike">
                <a:solidFill>
                  <a:schemeClr val="dk1"/>
                </a:solidFill>
                <a:latin typeface="Inter"/>
                <a:ea typeface="Inter"/>
                <a:cs typeface="Inter"/>
                <a:sym typeface="Inter"/>
              </a:defRPr>
            </a:lvl8pPr>
            <a:lvl9pPr lvl="8" marR="0" rtl="0" algn="l">
              <a:spcBef>
                <a:spcPts val="0"/>
              </a:spcBef>
              <a:spcAft>
                <a:spcPts val="0"/>
              </a:spcAft>
              <a:buSzPts val="1400"/>
              <a:buNone/>
              <a:defRPr b="0" i="0" sz="1800" u="none" cap="none" strike="noStrike">
                <a:solidFill>
                  <a:schemeClr val="dk1"/>
                </a:solidFill>
                <a:latin typeface="Inter"/>
                <a:ea typeface="Inter"/>
                <a:cs typeface="Inter"/>
                <a:sym typeface="Inter"/>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Inter"/>
                <a:ea typeface="Inter"/>
                <a:cs typeface="Inter"/>
                <a:sym typeface="Inter"/>
              </a:defRPr>
            </a:lvl1pPr>
            <a:lvl2pPr indent="-228600" lvl="1" marL="914400" marR="0" rtl="0" algn="l">
              <a:spcBef>
                <a:spcPts val="0"/>
              </a:spcBef>
              <a:spcAft>
                <a:spcPts val="0"/>
              </a:spcAft>
              <a:buSzPts val="1400"/>
              <a:buNone/>
              <a:defRPr b="0" i="0" sz="1200" u="none" cap="none" strike="noStrike">
                <a:solidFill>
                  <a:schemeClr val="dk1"/>
                </a:solidFill>
                <a:latin typeface="Inter"/>
                <a:ea typeface="Inter"/>
                <a:cs typeface="Inter"/>
                <a:sym typeface="Inter"/>
              </a:defRPr>
            </a:lvl2pPr>
            <a:lvl3pPr indent="-228600" lvl="2" marL="1371600" marR="0" rtl="0" algn="l">
              <a:spcBef>
                <a:spcPts val="0"/>
              </a:spcBef>
              <a:spcAft>
                <a:spcPts val="0"/>
              </a:spcAft>
              <a:buSzPts val="1400"/>
              <a:buNone/>
              <a:defRPr b="0" i="0" sz="1200" u="none" cap="none" strike="noStrike">
                <a:solidFill>
                  <a:schemeClr val="dk1"/>
                </a:solidFill>
                <a:latin typeface="Inter"/>
                <a:ea typeface="Inter"/>
                <a:cs typeface="Inter"/>
                <a:sym typeface="Inter"/>
              </a:defRPr>
            </a:lvl3pPr>
            <a:lvl4pPr indent="-228600" lvl="3" marL="1828800" marR="0" rtl="0" algn="l">
              <a:spcBef>
                <a:spcPts val="0"/>
              </a:spcBef>
              <a:spcAft>
                <a:spcPts val="0"/>
              </a:spcAft>
              <a:buSzPts val="1400"/>
              <a:buNone/>
              <a:defRPr b="0" i="0" sz="1200" u="none" cap="none" strike="noStrike">
                <a:solidFill>
                  <a:schemeClr val="dk1"/>
                </a:solidFill>
                <a:latin typeface="Inter"/>
                <a:ea typeface="Inter"/>
                <a:cs typeface="Inter"/>
                <a:sym typeface="Inter"/>
              </a:defRPr>
            </a:lvl4pPr>
            <a:lvl5pPr indent="-228600" lvl="4" marL="2286000" marR="0" rtl="0" algn="l">
              <a:spcBef>
                <a:spcPts val="0"/>
              </a:spcBef>
              <a:spcAft>
                <a:spcPts val="0"/>
              </a:spcAft>
              <a:buSzPts val="1400"/>
              <a:buNone/>
              <a:defRPr b="0" i="0" sz="1200" u="none" cap="none" strike="noStrike">
                <a:solidFill>
                  <a:schemeClr val="dk1"/>
                </a:solidFill>
                <a:latin typeface="Inter"/>
                <a:ea typeface="Inter"/>
                <a:cs typeface="Inter"/>
                <a:sym typeface="Inter"/>
              </a:defRPr>
            </a:lvl5pPr>
            <a:lvl6pPr indent="-228600" lvl="5" marL="2743200" marR="0" rtl="0" algn="l">
              <a:spcBef>
                <a:spcPts val="0"/>
              </a:spcBef>
              <a:spcAft>
                <a:spcPts val="0"/>
              </a:spcAft>
              <a:buSzPts val="1400"/>
              <a:buNone/>
              <a:defRPr b="0" i="0" sz="1200" u="none" cap="none" strike="noStrike">
                <a:solidFill>
                  <a:schemeClr val="dk1"/>
                </a:solidFill>
                <a:latin typeface="Inter"/>
                <a:ea typeface="Inter"/>
                <a:cs typeface="Inter"/>
                <a:sym typeface="Inter"/>
              </a:defRPr>
            </a:lvl6pPr>
            <a:lvl7pPr indent="-228600" lvl="6" marL="3200400" marR="0" rtl="0" algn="l">
              <a:spcBef>
                <a:spcPts val="0"/>
              </a:spcBef>
              <a:spcAft>
                <a:spcPts val="0"/>
              </a:spcAft>
              <a:buSzPts val="1400"/>
              <a:buNone/>
              <a:defRPr b="0" i="0" sz="1200" u="none" cap="none" strike="noStrike">
                <a:solidFill>
                  <a:schemeClr val="dk1"/>
                </a:solidFill>
                <a:latin typeface="Inter"/>
                <a:ea typeface="Inter"/>
                <a:cs typeface="Inter"/>
                <a:sym typeface="Inter"/>
              </a:defRPr>
            </a:lvl7pPr>
            <a:lvl8pPr indent="-228600" lvl="7" marL="3657600" marR="0" rtl="0" algn="l">
              <a:spcBef>
                <a:spcPts val="0"/>
              </a:spcBef>
              <a:spcAft>
                <a:spcPts val="0"/>
              </a:spcAft>
              <a:buSzPts val="1400"/>
              <a:buNone/>
              <a:defRPr b="0" i="0" sz="1200" u="none" cap="none" strike="noStrike">
                <a:solidFill>
                  <a:schemeClr val="dk1"/>
                </a:solidFill>
                <a:latin typeface="Inter"/>
                <a:ea typeface="Inter"/>
                <a:cs typeface="Inter"/>
                <a:sym typeface="Inter"/>
              </a:defRPr>
            </a:lvl8pPr>
            <a:lvl9pPr indent="-228600" lvl="8" marL="4114800" marR="0" rtl="0" algn="l">
              <a:spcBef>
                <a:spcPts val="0"/>
              </a:spcBef>
              <a:spcAft>
                <a:spcPts val="0"/>
              </a:spcAft>
              <a:buSzPts val="1400"/>
              <a:buNone/>
              <a:defRPr b="0" i="0" sz="1200" u="none" cap="none" strike="noStrike">
                <a:solidFill>
                  <a:schemeClr val="dk1"/>
                </a:solidFill>
                <a:latin typeface="Inter"/>
                <a:ea typeface="Inter"/>
                <a:cs typeface="Inter"/>
                <a:sym typeface="Inter"/>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Inter"/>
                <a:ea typeface="Inter"/>
                <a:cs typeface="Inter"/>
                <a:sym typeface="Inter"/>
              </a:defRPr>
            </a:lvl1pPr>
            <a:lvl2pPr lvl="1" marR="0" rtl="0" algn="l">
              <a:spcBef>
                <a:spcPts val="0"/>
              </a:spcBef>
              <a:spcAft>
                <a:spcPts val="0"/>
              </a:spcAft>
              <a:buSzPts val="1400"/>
              <a:buNone/>
              <a:defRPr b="0" i="0" sz="1800" u="none" cap="none" strike="noStrike">
                <a:solidFill>
                  <a:schemeClr val="dk1"/>
                </a:solidFill>
                <a:latin typeface="Inter"/>
                <a:ea typeface="Inter"/>
                <a:cs typeface="Inter"/>
                <a:sym typeface="Inter"/>
              </a:defRPr>
            </a:lvl2pPr>
            <a:lvl3pPr lvl="2" marR="0" rtl="0" algn="l">
              <a:spcBef>
                <a:spcPts val="0"/>
              </a:spcBef>
              <a:spcAft>
                <a:spcPts val="0"/>
              </a:spcAft>
              <a:buSzPts val="1400"/>
              <a:buNone/>
              <a:defRPr b="0" i="0" sz="1800" u="none" cap="none" strike="noStrike">
                <a:solidFill>
                  <a:schemeClr val="dk1"/>
                </a:solidFill>
                <a:latin typeface="Inter"/>
                <a:ea typeface="Inter"/>
                <a:cs typeface="Inter"/>
                <a:sym typeface="Inter"/>
              </a:defRPr>
            </a:lvl3pPr>
            <a:lvl4pPr lvl="3" marR="0" rtl="0" algn="l">
              <a:spcBef>
                <a:spcPts val="0"/>
              </a:spcBef>
              <a:spcAft>
                <a:spcPts val="0"/>
              </a:spcAft>
              <a:buSzPts val="1400"/>
              <a:buNone/>
              <a:defRPr b="0" i="0" sz="1800" u="none" cap="none" strike="noStrike">
                <a:solidFill>
                  <a:schemeClr val="dk1"/>
                </a:solidFill>
                <a:latin typeface="Inter"/>
                <a:ea typeface="Inter"/>
                <a:cs typeface="Inter"/>
                <a:sym typeface="Inter"/>
              </a:defRPr>
            </a:lvl4pPr>
            <a:lvl5pPr lvl="4" marR="0" rtl="0" algn="l">
              <a:spcBef>
                <a:spcPts val="0"/>
              </a:spcBef>
              <a:spcAft>
                <a:spcPts val="0"/>
              </a:spcAft>
              <a:buSzPts val="1400"/>
              <a:buNone/>
              <a:defRPr b="0" i="0" sz="1800" u="none" cap="none" strike="noStrike">
                <a:solidFill>
                  <a:schemeClr val="dk1"/>
                </a:solidFill>
                <a:latin typeface="Inter"/>
                <a:ea typeface="Inter"/>
                <a:cs typeface="Inter"/>
                <a:sym typeface="Inter"/>
              </a:defRPr>
            </a:lvl5pPr>
            <a:lvl6pPr lvl="5" marR="0" rtl="0" algn="l">
              <a:spcBef>
                <a:spcPts val="0"/>
              </a:spcBef>
              <a:spcAft>
                <a:spcPts val="0"/>
              </a:spcAft>
              <a:buSzPts val="1400"/>
              <a:buNone/>
              <a:defRPr b="0" i="0" sz="1800" u="none" cap="none" strike="noStrike">
                <a:solidFill>
                  <a:schemeClr val="dk1"/>
                </a:solidFill>
                <a:latin typeface="Inter"/>
                <a:ea typeface="Inter"/>
                <a:cs typeface="Inter"/>
                <a:sym typeface="Inter"/>
              </a:defRPr>
            </a:lvl6pPr>
            <a:lvl7pPr lvl="6" marR="0" rtl="0" algn="l">
              <a:spcBef>
                <a:spcPts val="0"/>
              </a:spcBef>
              <a:spcAft>
                <a:spcPts val="0"/>
              </a:spcAft>
              <a:buSzPts val="1400"/>
              <a:buNone/>
              <a:defRPr b="0" i="0" sz="1800" u="none" cap="none" strike="noStrike">
                <a:solidFill>
                  <a:schemeClr val="dk1"/>
                </a:solidFill>
                <a:latin typeface="Inter"/>
                <a:ea typeface="Inter"/>
                <a:cs typeface="Inter"/>
                <a:sym typeface="Inter"/>
              </a:defRPr>
            </a:lvl7pPr>
            <a:lvl8pPr lvl="7" marR="0" rtl="0" algn="l">
              <a:spcBef>
                <a:spcPts val="0"/>
              </a:spcBef>
              <a:spcAft>
                <a:spcPts val="0"/>
              </a:spcAft>
              <a:buSzPts val="1400"/>
              <a:buNone/>
              <a:defRPr b="0" i="0" sz="1800" u="none" cap="none" strike="noStrike">
                <a:solidFill>
                  <a:schemeClr val="dk1"/>
                </a:solidFill>
                <a:latin typeface="Inter"/>
                <a:ea typeface="Inter"/>
                <a:cs typeface="Inter"/>
                <a:sym typeface="Inter"/>
              </a:defRPr>
            </a:lvl8pPr>
            <a:lvl9pPr lvl="8" marR="0" rtl="0" algn="l">
              <a:spcBef>
                <a:spcPts val="0"/>
              </a:spcBef>
              <a:spcAft>
                <a:spcPts val="0"/>
              </a:spcAft>
              <a:buSzPts val="1400"/>
              <a:buNone/>
              <a:defRPr b="0" i="0" sz="1800" u="none" cap="none" strike="noStrike">
                <a:solidFill>
                  <a:schemeClr val="dk1"/>
                </a:solidFill>
                <a:latin typeface="Inter"/>
                <a:ea typeface="Inter"/>
                <a:cs typeface="Inter"/>
                <a:sym typeface="Inter"/>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Inter"/>
                <a:ea typeface="Inter"/>
                <a:cs typeface="Inter"/>
                <a:sym typeface="Inter"/>
              </a:rPr>
              <a:t>‹#›</a:t>
            </a:fld>
            <a:endParaRPr b="0" i="0" sz="1200" u="none" cap="none" strike="noStrike">
              <a:solidFill>
                <a:schemeClr val="dk1"/>
              </a:solidFill>
              <a:latin typeface="Inter"/>
              <a:ea typeface="Inter"/>
              <a:cs typeface="Inter"/>
              <a:sym typeface="Inte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 name="Shape 14"/>
        <p:cNvGrpSpPr/>
        <p:nvPr/>
      </p:nvGrpSpPr>
      <p:grpSpPr>
        <a:xfrm>
          <a:off x="0" y="0"/>
          <a:ext cx="0" cy="0"/>
          <a:chOff x="0" y="0"/>
          <a:chExt cx="0" cy="0"/>
        </a:xfrm>
      </p:grpSpPr>
      <p:sp>
        <p:nvSpPr>
          <p:cNvPr id="15" name="Google Shape;1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 name="Google Shape;1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message: Set up the talk as an operating-model discussion, not another tooling demo.</a:t>
            </a:r>
            <a:br>
              <a:rPr lang="en-US"/>
            </a:br>
            <a:br>
              <a:rPr lang="en-US"/>
            </a:br>
            <a:r>
              <a:rPr lang="en-US"/>
              <a:t>Speaker notes:</a:t>
            </a:r>
            <a:br>
              <a:rPr lang="en-US"/>
            </a:br>
            <a:r>
              <a:rPr lang="en-US"/>
              <a:t>Open by saying: We have all seen AI write code. That is not the interesting part anymore. The </a:t>
            </a:r>
            <a:r>
              <a:rPr b="1" lang="en-US"/>
              <a:t>interesting question is whether AI can participate in the way engineering teams think, decide, review, document, and operate systems</a:t>
            </a:r>
            <a:r>
              <a:rPr lang="en-US"/>
              <a:t>. I will use production-oriented lessons and a framework called The AI Teammate Operating Model. No confidential company data will be used; examples are generalized from enterprise engineering contexts.</a:t>
            </a:r>
            <a:endParaRPr/>
          </a:p>
        </p:txBody>
      </p:sp>
      <p:sp>
        <p:nvSpPr>
          <p:cNvPr id="17" name="Google Shape;1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message: The highest productivity gains require moving beyond individual tool use.</a:t>
            </a:r>
            <a:br>
              <a:rPr lang="en-US"/>
            </a:br>
            <a:br>
              <a:rPr lang="en-US"/>
            </a:br>
            <a:r>
              <a:rPr lang="en-US"/>
              <a:t>Speaker notes:</a:t>
            </a:r>
            <a:br>
              <a:rPr lang="en-US"/>
            </a:br>
            <a:r>
              <a:rPr lang="en-US"/>
              <a:t>This maturity model helps every audience segment locate themselves. Students and engineers may recognize ad hoc usage. Managers may see team patterns. Executives should care about stages three and four, where context packs, evidence packets, evaluation, governance, and workflow integration exist. The point is not to shame early adoption. It is to show why tool rollout alone usually plateaus.</a:t>
            </a:r>
            <a:endParaRPr/>
          </a:p>
        </p:txBody>
      </p:sp>
      <p:sp>
        <p:nvSpPr>
          <p:cNvPr id="232" name="Google Shape;23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message: Adoption should be staged around workflows, evidence, and quality gates.</a:t>
            </a:r>
            <a:br>
              <a:rPr lang="en-US"/>
            </a:br>
            <a:br>
              <a:rPr lang="en-US"/>
            </a:br>
            <a:r>
              <a:rPr lang="en-US"/>
              <a:t>Speaker notes:</a:t>
            </a:r>
            <a:br>
              <a:rPr lang="en-US"/>
            </a:br>
            <a:r>
              <a:rPr lang="en-US"/>
              <a:t>The roadmap is intentionally pragmatic. In the first thirty days, pick two workflows and baseline them. In the next thirty days, package context, standardize evidence, and run evaluations. In the third month, scale to adjacent workflows only if quality guardrails hold. A CEO or CTO takeaway: mandate the outcome, not the prompt. An engineering manager takeaway: build the working agreement. An engineer takeaway: make your AI work reviewable.</a:t>
            </a:r>
            <a:endParaRPr/>
          </a:p>
        </p:txBody>
      </p:sp>
      <p:sp>
        <p:nvSpPr>
          <p:cNvPr id="257" name="Google Shape;25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message: The durable advantage comes from deciding where AI should participate in engineering work.</a:t>
            </a:r>
            <a:br>
              <a:rPr lang="en-US"/>
            </a:br>
            <a:br>
              <a:rPr lang="en-US"/>
            </a:br>
            <a:r>
              <a:rPr lang="en-US"/>
              <a:t>Speaker notes:</a:t>
            </a:r>
            <a:br>
              <a:rPr lang="en-US"/>
            </a:br>
            <a:r>
              <a:rPr lang="en-US"/>
              <a:t>Close with a crisp call back to the title. AI as a teammate does not mean replacing engineers. It means designing the system of work so AI can carry context, generate options, expose risks, produce evidence, and help the organization learn. Leave the audience with three words: context, evidence, flow. If they remember only one sentence: do not ask what AI can automate; ask where AI should participate.</a:t>
            </a:r>
            <a:br>
              <a:rPr lang="en-US"/>
            </a:br>
            <a:br>
              <a:rPr lang="en-US"/>
            </a:br>
            <a:r>
              <a:rPr lang="en-US"/>
              <a:t>Sources / evidence anchors:</a:t>
            </a:r>
            <a:br>
              <a:rPr lang="en-US"/>
            </a:br>
            <a:r>
              <a:rPr lang="en-US"/>
              <a:t>Overall synthesis based on the AI Teammate Operating Model introduced in this talk; evidence anchors cited in prior slides.</a:t>
            </a:r>
            <a:endParaRPr/>
          </a:p>
        </p:txBody>
      </p:sp>
      <p:sp>
        <p:nvSpPr>
          <p:cNvPr id="288" name="Google Shape;28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message: AI productivity is a system-flow problem, not just a code-generation problem.</a:t>
            </a:r>
            <a:br>
              <a:rPr lang="en-US"/>
            </a:br>
            <a:br>
              <a:rPr lang="en-US"/>
            </a:br>
            <a:r>
              <a:rPr lang="en-US"/>
              <a:t>Speaker notes:</a:t>
            </a:r>
            <a:br>
              <a:rPr lang="en-US"/>
            </a:br>
            <a:r>
              <a:rPr lang="en-US"/>
              <a:t>imagine an engineer generating a clean-looking pull request in twenty minutes, but the reviewer spends two days reconstructing intent, assumptions, and risk. The typing was faster; the system was not. This is why leaders should not ask only how much code AI generated. Ask where the queue moved. The first non-obvious idea: AI productivity is a value-stream property, not an individual activity property.</a:t>
            </a:r>
            <a:endParaRPr/>
          </a:p>
        </p:txBody>
      </p:sp>
      <p:sp>
        <p:nvSpPr>
          <p:cNvPr id="35" name="Google Shape;3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ed818eae0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 name="Google Shape;65;g3ed818eae0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g3ed818eae0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message: AI productivity gains are credible but highly dependent on the system of work.</a:t>
            </a:r>
            <a:br>
              <a:rPr lang="en-US"/>
            </a:br>
            <a:br>
              <a:rPr lang="en-US"/>
            </a:br>
            <a:r>
              <a:rPr lang="en-US"/>
              <a:t>Speaker notes:</a:t>
            </a:r>
            <a:br>
              <a:rPr lang="en-US"/>
            </a:br>
            <a:r>
              <a:rPr lang="en-US"/>
              <a:t>The Copilot controlled experiment is useful because it proves there can be a substantial time gain on a bounded task. But it was one task in one context. DORA 2025 gives the broader leadership message: AI is an amplifier. The same tool can help a strong team and expose a weak one. SPACE reminds us that developer productivity cannot be reduced to one metric like lines of code, commits, or PR count. These three points set up the operating model.</a:t>
            </a:r>
            <a:endParaRPr/>
          </a:p>
        </p:txBody>
      </p:sp>
      <p:sp>
        <p:nvSpPr>
          <p:cNvPr id="72" name="Google Shape;7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message: AI becomes a teammate when five operating contracts are explicit.</a:t>
            </a:r>
            <a:br>
              <a:rPr lang="en-US"/>
            </a:br>
            <a:br>
              <a:rPr lang="en-US"/>
            </a:br>
            <a:r>
              <a:rPr lang="en-US"/>
              <a:t>Speaker notes:</a:t>
            </a:r>
            <a:br>
              <a:rPr lang="en-US"/>
            </a:br>
            <a:r>
              <a:rPr lang="en-US"/>
              <a:t>Introduce the framework. A teammate is not just someone who does tasks. A teammate knows the context, understands the work agreement, produces evidence, learns from outcomes, and operates within governance. The five contracts are: context contract, work contract, verification contract, learning contract, and governance contract. The rest of the talk explains the contracts and how they create measurable productivity without sacrificing quality.</a:t>
            </a:r>
            <a:br>
              <a:rPr lang="en-US"/>
            </a:br>
            <a:br>
              <a:rPr lang="en-US"/>
            </a:br>
            <a:r>
              <a:rPr lang="en-US"/>
              <a:t>Sources / evidence anchors:</a:t>
            </a:r>
            <a:br>
              <a:rPr lang="en-US"/>
            </a:br>
            <a:r>
              <a:rPr lang="en-US"/>
              <a:t>Internal operating model synthesis; no confidential company data included.</a:t>
            </a:r>
            <a:endParaRPr/>
          </a:p>
        </p:txBody>
      </p:sp>
      <p:sp>
        <p:nvSpPr>
          <p:cNvPr id="97" name="Google Shape;9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message: Prompt quality matters, but sustained productivity comes from reusable context packs.</a:t>
            </a:r>
            <a:br>
              <a:rPr lang="en-US"/>
            </a:br>
            <a:br>
              <a:rPr lang="en-US"/>
            </a:br>
            <a:r>
              <a:rPr lang="en-US"/>
              <a:t>Speaker notes:</a:t>
            </a:r>
            <a:br>
              <a:rPr lang="en-US"/>
            </a:br>
            <a:r>
              <a:rPr lang="en-US"/>
              <a:t>Most teams over-invest in prompt tips and under-invest in context architecture. The model quality is bounded by what it can see: current task, decision history, business rules, runtime evidence, architecture, and codebase patterns. A context pack can be a lightweight artifact: links to relevant files, API contracts, service owners, recent incidents, acceptance criteria, constraints, and test commands. The key is that context becomes reusable, versioned, and reviewable.</a:t>
            </a:r>
            <a:br>
              <a:rPr lang="en-US"/>
            </a:br>
            <a:endParaRPr/>
          </a:p>
        </p:txBody>
      </p:sp>
      <p:sp>
        <p:nvSpPr>
          <p:cNvPr id="122" name="Google Shape;12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message: AI should reduce review burden by producing evidence, not just more code.</a:t>
            </a:r>
            <a:br>
              <a:rPr lang="en-US"/>
            </a:br>
            <a:br>
              <a:rPr lang="en-US"/>
            </a:br>
            <a:r>
              <a:rPr lang="en-US"/>
              <a:t>Speaker notes:</a:t>
            </a:r>
            <a:br>
              <a:rPr lang="en-US"/>
            </a:br>
            <a:r>
              <a:rPr lang="en-US"/>
              <a:t>This is one of the highest leverage workflow changes. Generated code alone can increase review debt. But a structured evidence packet lowers reviewer cognitive load. Ask AI to create the PR summary, list assumptions, identify risky files or boundary cases, draft tests, describe rollback, and update documentation. Reviewers still own the decision, but they spend less time reconstructing intent and more time judging evidence.</a:t>
            </a:r>
            <a:endParaRPr/>
          </a:p>
        </p:txBody>
      </p:sp>
      <p:sp>
        <p:nvSpPr>
          <p:cNvPr id="146" name="Google Shape;14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message: Double-digit productivity claims require balanced metrics and quality guardrails.</a:t>
            </a:r>
            <a:br>
              <a:rPr lang="en-US"/>
            </a:br>
            <a:br>
              <a:rPr lang="en-US"/>
            </a:br>
            <a:r>
              <a:rPr lang="en-US"/>
              <a:t>Speaker notes:</a:t>
            </a:r>
            <a:br>
              <a:rPr lang="en-US"/>
            </a:br>
            <a:r>
              <a:rPr lang="en-US"/>
              <a:t>Do not measure generated code, number of prompts, or accepted suggestions as productivity. Measure the value stream. Start with a baseline. Pick comparable work types. Use both leading and lagging indicators. A real gain should reduce cycle time or review time without increasing rework, defect escape, change failure, or incident load. Also measure developer satisfaction and context search time because AI can either reduce cognitive load or create new review stress.</a:t>
            </a:r>
            <a:br>
              <a:rPr lang="en-US"/>
            </a:br>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message: AI failures usually come from weak operating discipline, not merely from bad models.</a:t>
            </a:r>
            <a:br>
              <a:rPr lang="en-US"/>
            </a:br>
            <a:br>
              <a:rPr lang="en-US"/>
            </a:br>
            <a:r>
              <a:rPr lang="en-US"/>
              <a:t>Speaker notes:</a:t>
            </a:r>
            <a:br>
              <a:rPr lang="en-US"/>
            </a:br>
            <a:r>
              <a:rPr lang="en-US"/>
              <a:t>Walk through the traps quickly. Context starvation produces generic or wrong outputs. Confidence without evidence makes teams over-trust plausible answers. Review debt means the AI creates more work than it removes. Security leakage includes sensitive data exposure and unsafe agent behavior. Metric gaming happens when leaders celebrate activity rather than outcomes. Workflow fragmentation happens when AI lives outside the normal delivery system. The antidote is an operating model.</a:t>
            </a:r>
            <a:endParaRPr/>
          </a:p>
        </p:txBody>
      </p:sp>
      <p:sp>
        <p:nvSpPr>
          <p:cNvPr id="203" name="Google Shape;20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p:bg>
      <p:bgPr>
        <a:solidFill>
          <a:srgbClr val="020610"/>
        </a:solidFill>
      </p:bgPr>
    </p:bg>
    <p:spTree>
      <p:nvGrpSpPr>
        <p:cNvPr id="11" name="Shape 11"/>
        <p:cNvGrpSpPr/>
        <p:nvPr/>
      </p:nvGrpSpPr>
      <p:grpSpPr>
        <a:xfrm>
          <a:off x="0" y="0"/>
          <a:ext cx="0" cy="0"/>
          <a:chOff x="0" y="0"/>
          <a:chExt cx="0" cy="0"/>
        </a:xfrm>
      </p:grpSpPr>
      <p:sp>
        <p:nvSpPr>
          <p:cNvPr id="12" name="Google Shape;12;p15"/>
          <p:cNvSpPr txBox="1"/>
          <p:nvPr>
            <p:ph idx="12"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b="0" i="0" sz="1200" u="none" cap="none" strike="noStrike">
                <a:solidFill>
                  <a:srgbClr val="728096"/>
                </a:solidFill>
                <a:latin typeface="Inter"/>
                <a:ea typeface="Inter"/>
                <a:cs typeface="Inter"/>
                <a:sym typeface="Inter"/>
              </a:defRPr>
            </a:lvl1pPr>
            <a:lvl2pPr indent="0" lvl="1" marL="0" marR="0" algn="l">
              <a:spcBef>
                <a:spcPts val="0"/>
              </a:spcBef>
              <a:buNone/>
              <a:defRPr b="0" i="0" sz="1200" u="none" cap="none" strike="noStrike">
                <a:solidFill>
                  <a:srgbClr val="728096"/>
                </a:solidFill>
                <a:latin typeface="Inter"/>
                <a:ea typeface="Inter"/>
                <a:cs typeface="Inter"/>
                <a:sym typeface="Inter"/>
              </a:defRPr>
            </a:lvl2pPr>
            <a:lvl3pPr indent="0" lvl="2" marL="0" marR="0" algn="l">
              <a:spcBef>
                <a:spcPts val="0"/>
              </a:spcBef>
              <a:buNone/>
              <a:defRPr b="0" i="0" sz="1200" u="none" cap="none" strike="noStrike">
                <a:solidFill>
                  <a:srgbClr val="728096"/>
                </a:solidFill>
                <a:latin typeface="Inter"/>
                <a:ea typeface="Inter"/>
                <a:cs typeface="Inter"/>
                <a:sym typeface="Inter"/>
              </a:defRPr>
            </a:lvl3pPr>
            <a:lvl4pPr indent="0" lvl="3" marL="0" marR="0" algn="l">
              <a:spcBef>
                <a:spcPts val="0"/>
              </a:spcBef>
              <a:buNone/>
              <a:defRPr b="0" i="0" sz="1200" u="none" cap="none" strike="noStrike">
                <a:solidFill>
                  <a:srgbClr val="728096"/>
                </a:solidFill>
                <a:latin typeface="Inter"/>
                <a:ea typeface="Inter"/>
                <a:cs typeface="Inter"/>
                <a:sym typeface="Inter"/>
              </a:defRPr>
            </a:lvl4pPr>
            <a:lvl5pPr indent="0" lvl="4" marL="0" marR="0" algn="l">
              <a:spcBef>
                <a:spcPts val="0"/>
              </a:spcBef>
              <a:buNone/>
              <a:defRPr b="0" i="0" sz="1200" u="none" cap="none" strike="noStrike">
                <a:solidFill>
                  <a:srgbClr val="728096"/>
                </a:solidFill>
                <a:latin typeface="Inter"/>
                <a:ea typeface="Inter"/>
                <a:cs typeface="Inter"/>
                <a:sym typeface="Inter"/>
              </a:defRPr>
            </a:lvl5pPr>
            <a:lvl6pPr indent="0" lvl="5" marL="0" marR="0" algn="l">
              <a:spcBef>
                <a:spcPts val="0"/>
              </a:spcBef>
              <a:buNone/>
              <a:defRPr b="0" i="0" sz="1200" u="none" cap="none" strike="noStrike">
                <a:solidFill>
                  <a:srgbClr val="728096"/>
                </a:solidFill>
                <a:latin typeface="Inter"/>
                <a:ea typeface="Inter"/>
                <a:cs typeface="Inter"/>
                <a:sym typeface="Inter"/>
              </a:defRPr>
            </a:lvl6pPr>
            <a:lvl7pPr indent="0" lvl="6" marL="0" marR="0" algn="l">
              <a:spcBef>
                <a:spcPts val="0"/>
              </a:spcBef>
              <a:buNone/>
              <a:defRPr b="0" i="0" sz="1200" u="none" cap="none" strike="noStrike">
                <a:solidFill>
                  <a:srgbClr val="728096"/>
                </a:solidFill>
                <a:latin typeface="Inter"/>
                <a:ea typeface="Inter"/>
                <a:cs typeface="Inter"/>
                <a:sym typeface="Inter"/>
              </a:defRPr>
            </a:lvl7pPr>
            <a:lvl8pPr indent="0" lvl="7" marL="0" marR="0" algn="l">
              <a:spcBef>
                <a:spcPts val="0"/>
              </a:spcBef>
              <a:buNone/>
              <a:defRPr b="0" i="0" sz="1200" u="none" cap="none" strike="noStrike">
                <a:solidFill>
                  <a:srgbClr val="728096"/>
                </a:solidFill>
                <a:latin typeface="Inter"/>
                <a:ea typeface="Inter"/>
                <a:cs typeface="Inter"/>
                <a:sym typeface="Inter"/>
              </a:defRPr>
            </a:lvl8pPr>
            <a:lvl9pPr indent="0" lvl="8" marL="0" marR="0" algn="l">
              <a:spcBef>
                <a:spcPts val="0"/>
              </a:spcBef>
              <a:buNone/>
              <a:defRPr b="0" i="0" sz="1200" u="none" cap="none" strike="noStrike">
                <a:solidFill>
                  <a:srgbClr val="728096"/>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3" name="Shape 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
        <p:nvSpPr>
          <p:cNvPr id="10" name="Google Shape;10;p14"/>
          <p:cNvSpPr txBox="1"/>
          <p:nvPr>
            <p:ph idx="12"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200" u="none" cap="none" strike="noStrike">
                <a:solidFill>
                  <a:srgbClr val="728096"/>
                </a:solidFill>
                <a:latin typeface="Inter"/>
                <a:ea typeface="Inter"/>
                <a:cs typeface="Inter"/>
                <a:sym typeface="Inter"/>
              </a:defRPr>
            </a:lvl1pPr>
            <a:lvl2pPr indent="0" lvl="1" marL="0" marR="0" rtl="0" algn="l">
              <a:spcBef>
                <a:spcPts val="0"/>
              </a:spcBef>
              <a:buNone/>
              <a:defRPr b="0" i="0" sz="1200" u="none" cap="none" strike="noStrike">
                <a:solidFill>
                  <a:srgbClr val="728096"/>
                </a:solidFill>
                <a:latin typeface="Inter"/>
                <a:ea typeface="Inter"/>
                <a:cs typeface="Inter"/>
                <a:sym typeface="Inter"/>
              </a:defRPr>
            </a:lvl2pPr>
            <a:lvl3pPr indent="0" lvl="2" marL="0" marR="0" rtl="0" algn="l">
              <a:spcBef>
                <a:spcPts val="0"/>
              </a:spcBef>
              <a:buNone/>
              <a:defRPr b="0" i="0" sz="1200" u="none" cap="none" strike="noStrike">
                <a:solidFill>
                  <a:srgbClr val="728096"/>
                </a:solidFill>
                <a:latin typeface="Inter"/>
                <a:ea typeface="Inter"/>
                <a:cs typeface="Inter"/>
                <a:sym typeface="Inter"/>
              </a:defRPr>
            </a:lvl3pPr>
            <a:lvl4pPr indent="0" lvl="3" marL="0" marR="0" rtl="0" algn="l">
              <a:spcBef>
                <a:spcPts val="0"/>
              </a:spcBef>
              <a:buNone/>
              <a:defRPr b="0" i="0" sz="1200" u="none" cap="none" strike="noStrike">
                <a:solidFill>
                  <a:srgbClr val="728096"/>
                </a:solidFill>
                <a:latin typeface="Inter"/>
                <a:ea typeface="Inter"/>
                <a:cs typeface="Inter"/>
                <a:sym typeface="Inter"/>
              </a:defRPr>
            </a:lvl4pPr>
            <a:lvl5pPr indent="0" lvl="4" marL="0" marR="0" rtl="0" algn="l">
              <a:spcBef>
                <a:spcPts val="0"/>
              </a:spcBef>
              <a:buNone/>
              <a:defRPr b="0" i="0" sz="1200" u="none" cap="none" strike="noStrike">
                <a:solidFill>
                  <a:srgbClr val="728096"/>
                </a:solidFill>
                <a:latin typeface="Inter"/>
                <a:ea typeface="Inter"/>
                <a:cs typeface="Inter"/>
                <a:sym typeface="Inter"/>
              </a:defRPr>
            </a:lvl5pPr>
            <a:lvl6pPr indent="0" lvl="5" marL="0" marR="0" rtl="0" algn="l">
              <a:spcBef>
                <a:spcPts val="0"/>
              </a:spcBef>
              <a:buNone/>
              <a:defRPr b="0" i="0" sz="1200" u="none" cap="none" strike="noStrike">
                <a:solidFill>
                  <a:srgbClr val="728096"/>
                </a:solidFill>
                <a:latin typeface="Inter"/>
                <a:ea typeface="Inter"/>
                <a:cs typeface="Inter"/>
                <a:sym typeface="Inter"/>
              </a:defRPr>
            </a:lvl6pPr>
            <a:lvl7pPr indent="0" lvl="6" marL="0" marR="0" rtl="0" algn="l">
              <a:spcBef>
                <a:spcPts val="0"/>
              </a:spcBef>
              <a:buNone/>
              <a:defRPr b="0" i="0" sz="1200" u="none" cap="none" strike="noStrike">
                <a:solidFill>
                  <a:srgbClr val="728096"/>
                </a:solidFill>
                <a:latin typeface="Inter"/>
                <a:ea typeface="Inter"/>
                <a:cs typeface="Inter"/>
                <a:sym typeface="Inter"/>
              </a:defRPr>
            </a:lvl7pPr>
            <a:lvl8pPr indent="0" lvl="7" marL="0" marR="0" rtl="0" algn="l">
              <a:spcBef>
                <a:spcPts val="0"/>
              </a:spcBef>
              <a:buNone/>
              <a:defRPr b="0" i="0" sz="1200" u="none" cap="none" strike="noStrike">
                <a:solidFill>
                  <a:srgbClr val="728096"/>
                </a:solidFill>
                <a:latin typeface="Inter"/>
                <a:ea typeface="Inter"/>
                <a:cs typeface="Inter"/>
                <a:sym typeface="Inter"/>
              </a:defRPr>
            </a:lvl8pPr>
            <a:lvl9pPr indent="0" lvl="8" marL="0" marR="0" rtl="0" algn="l">
              <a:spcBef>
                <a:spcPts val="0"/>
              </a:spcBef>
              <a:buNone/>
              <a:defRPr b="0" i="0" sz="1200" u="none" cap="none" strike="noStrike">
                <a:solidFill>
                  <a:srgbClr val="728096"/>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0"/>
        </a:solidFill>
      </p:bgPr>
    </p:bg>
    <p:spTree>
      <p:nvGrpSpPr>
        <p:cNvPr id="18" name="Shape 18"/>
        <p:cNvGrpSpPr/>
        <p:nvPr/>
      </p:nvGrpSpPr>
      <p:grpSpPr>
        <a:xfrm>
          <a:off x="0" y="0"/>
          <a:ext cx="0" cy="0"/>
          <a:chOff x="0" y="0"/>
          <a:chExt cx="0" cy="0"/>
        </a:xfrm>
      </p:grpSpPr>
      <p:pic>
        <p:nvPicPr>
          <p:cNvPr descr="/mnt/data/ai_teammate_assets/bg_code_dark.jpg" id="19" name="Google Shape;19;p1"/>
          <p:cNvPicPr preferRelativeResize="0"/>
          <p:nvPr/>
        </p:nvPicPr>
        <p:blipFill rotWithShape="1">
          <a:blip r:embed="rId3">
            <a:alphaModFix/>
          </a:blip>
          <a:srcRect b="0" l="1" r="1" t="0"/>
          <a:stretch/>
        </p:blipFill>
        <p:spPr>
          <a:xfrm>
            <a:off x="0" y="0"/>
            <a:ext cx="12191695" cy="6858000"/>
          </a:xfrm>
          <a:prstGeom prst="rect">
            <a:avLst/>
          </a:prstGeom>
          <a:noFill/>
          <a:ln>
            <a:noFill/>
          </a:ln>
        </p:spPr>
      </p:pic>
      <p:sp>
        <p:nvSpPr>
          <p:cNvPr id="20" name="Google Shape;20;p1"/>
          <p:cNvSpPr/>
          <p:nvPr/>
        </p:nvSpPr>
        <p:spPr>
          <a:xfrm>
            <a:off x="658368" y="566928"/>
            <a:ext cx="50292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0E7FF"/>
              </a:buClr>
              <a:buSzPts val="880"/>
              <a:buFont typeface="Inter"/>
              <a:buNone/>
            </a:pPr>
            <a:r>
              <a:rPr b="1" i="0" lang="en-US" sz="880" u="none" cap="none" strike="noStrike">
                <a:solidFill>
                  <a:srgbClr val="20E7FF"/>
                </a:solidFill>
                <a:latin typeface="Inter"/>
                <a:ea typeface="Inter"/>
                <a:cs typeface="Inter"/>
                <a:sym typeface="Inter"/>
              </a:rPr>
              <a:t>THE AI RUNTIME - BOSTON | JUNE </a:t>
            </a:r>
            <a:r>
              <a:rPr b="1" lang="en-US" sz="880">
                <a:solidFill>
                  <a:srgbClr val="20E7FF"/>
                </a:solidFill>
                <a:latin typeface="Inter"/>
                <a:ea typeface="Inter"/>
                <a:cs typeface="Inter"/>
                <a:sym typeface="Inter"/>
              </a:rPr>
              <a:t>16</a:t>
            </a:r>
            <a:r>
              <a:rPr b="1" i="0" lang="en-US" sz="880" u="none" cap="none" strike="noStrike">
                <a:solidFill>
                  <a:srgbClr val="20E7FF"/>
                </a:solidFill>
                <a:latin typeface="Inter"/>
                <a:ea typeface="Inter"/>
                <a:cs typeface="Inter"/>
                <a:sym typeface="Inter"/>
              </a:rPr>
              <a:t>, 2026</a:t>
            </a:r>
            <a:endParaRPr b="0" i="0" sz="880" u="none" cap="none" strike="noStrike">
              <a:solidFill>
                <a:schemeClr val="dk1"/>
              </a:solidFill>
              <a:latin typeface="Inter"/>
              <a:ea typeface="Inter"/>
              <a:cs typeface="Inter"/>
              <a:sym typeface="Inter"/>
            </a:endParaRPr>
          </a:p>
        </p:txBody>
      </p:sp>
      <p:sp>
        <p:nvSpPr>
          <p:cNvPr id="21" name="Google Shape;21;p1"/>
          <p:cNvSpPr/>
          <p:nvPr/>
        </p:nvSpPr>
        <p:spPr>
          <a:xfrm>
            <a:off x="658375" y="960125"/>
            <a:ext cx="7352400" cy="14172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5200"/>
              <a:buFont typeface="Inter"/>
              <a:buNone/>
            </a:pPr>
            <a:r>
              <a:rPr b="1" i="0" lang="en-US" sz="5200" u="none" cap="none" strike="noStrike">
                <a:solidFill>
                  <a:srgbClr val="F8FAFC"/>
                </a:solidFill>
                <a:latin typeface="Inter"/>
                <a:ea typeface="Inter"/>
                <a:cs typeface="Inter"/>
                <a:sym typeface="Inter"/>
              </a:rPr>
              <a:t>AI as a</a:t>
            </a:r>
            <a:r>
              <a:rPr lang="en-US" sz="5200">
                <a:solidFill>
                  <a:schemeClr val="dk1"/>
                </a:solidFill>
                <a:latin typeface="Inter"/>
                <a:ea typeface="Inter"/>
                <a:cs typeface="Inter"/>
                <a:sym typeface="Inter"/>
              </a:rPr>
              <a:t> </a:t>
            </a:r>
            <a:r>
              <a:rPr b="1" i="0" lang="en-US" sz="5200" u="none" cap="none" strike="noStrike">
                <a:solidFill>
                  <a:srgbClr val="F8FAFC"/>
                </a:solidFill>
                <a:latin typeface="Inter"/>
                <a:ea typeface="Inter"/>
                <a:cs typeface="Inter"/>
                <a:sym typeface="Inter"/>
              </a:rPr>
              <a:t>Teammate</a:t>
            </a:r>
            <a:endParaRPr b="0" i="0" sz="5200" u="none" cap="none" strike="noStrike">
              <a:solidFill>
                <a:schemeClr val="dk1"/>
              </a:solidFill>
              <a:latin typeface="Inter"/>
              <a:ea typeface="Inter"/>
              <a:cs typeface="Inter"/>
              <a:sym typeface="Inter"/>
            </a:endParaRPr>
          </a:p>
        </p:txBody>
      </p:sp>
      <p:sp>
        <p:nvSpPr>
          <p:cNvPr id="22" name="Google Shape;22;p1"/>
          <p:cNvSpPr/>
          <p:nvPr/>
        </p:nvSpPr>
        <p:spPr>
          <a:xfrm>
            <a:off x="694951" y="2487175"/>
            <a:ext cx="6902100" cy="384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9F7FF"/>
              </a:buClr>
              <a:buSzPts val="2000"/>
              <a:buFont typeface="Inter"/>
              <a:buNone/>
            </a:pPr>
            <a:r>
              <a:rPr b="0" i="0" lang="en-US" sz="2000" u="none" cap="none" strike="noStrike">
                <a:solidFill>
                  <a:srgbClr val="69F7FF"/>
                </a:solidFill>
                <a:latin typeface="Inter"/>
                <a:ea typeface="Inter"/>
                <a:cs typeface="Inter"/>
                <a:sym typeface="Inter"/>
              </a:rPr>
              <a:t>Driving double-digit engineering productivity gains</a:t>
            </a:r>
            <a:endParaRPr b="0" i="0" sz="2000" u="none" cap="none" strike="noStrike">
              <a:solidFill>
                <a:schemeClr val="dk1"/>
              </a:solidFill>
              <a:latin typeface="Inter"/>
              <a:ea typeface="Inter"/>
              <a:cs typeface="Inter"/>
              <a:sym typeface="Inter"/>
            </a:endParaRPr>
          </a:p>
        </p:txBody>
      </p:sp>
      <p:cxnSp>
        <p:nvCxnSpPr>
          <p:cNvPr id="23" name="Google Shape;23;p1"/>
          <p:cNvCxnSpPr/>
          <p:nvPr/>
        </p:nvCxnSpPr>
        <p:spPr>
          <a:xfrm>
            <a:off x="694944" y="3035808"/>
            <a:ext cx="3017520" cy="0"/>
          </a:xfrm>
          <a:prstGeom prst="straightConnector1">
            <a:avLst/>
          </a:prstGeom>
          <a:noFill/>
          <a:ln cap="flat" cmpd="sng" w="16500">
            <a:solidFill>
              <a:srgbClr val="20E7FF">
                <a:alpha val="94901"/>
              </a:srgbClr>
            </a:solidFill>
            <a:prstDash val="solid"/>
            <a:round/>
            <a:headEnd len="sm" w="sm" type="none"/>
            <a:tailEnd len="sm" w="sm" type="none"/>
          </a:ln>
        </p:spPr>
      </p:cxnSp>
      <p:sp>
        <p:nvSpPr>
          <p:cNvPr id="24" name="Google Shape;24;p1"/>
          <p:cNvSpPr/>
          <p:nvPr/>
        </p:nvSpPr>
        <p:spPr>
          <a:xfrm>
            <a:off x="713225" y="3246125"/>
            <a:ext cx="4206300" cy="14172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500"/>
              <a:buFont typeface="Inter"/>
              <a:buNone/>
            </a:pPr>
            <a:r>
              <a:rPr b="0" i="0" lang="en-US" sz="1500" u="none" cap="none" strike="noStrike">
                <a:solidFill>
                  <a:srgbClr val="F8FAFC"/>
                </a:solidFill>
                <a:latin typeface="Inter"/>
                <a:ea typeface="Inter"/>
                <a:cs typeface="Inter"/>
                <a:sym typeface="Inter"/>
              </a:rPr>
              <a:t>Nirmal Kumar Jingar</a:t>
            </a:r>
            <a:endParaRPr b="0" i="0" sz="1500" u="none" cap="none" strike="noStrike">
              <a:solidFill>
                <a:srgbClr val="F8FAFC"/>
              </a:solidFill>
              <a:latin typeface="Inter"/>
              <a:ea typeface="Inter"/>
              <a:cs typeface="Inter"/>
              <a:sym typeface="Inter"/>
            </a:endParaRPr>
          </a:p>
          <a:p>
            <a:pPr indent="0" lvl="0" marL="0" marR="0" rtl="0" algn="l">
              <a:spcBef>
                <a:spcPts val="0"/>
              </a:spcBef>
              <a:spcAft>
                <a:spcPts val="0"/>
              </a:spcAft>
              <a:buClr>
                <a:srgbClr val="F8FAFC"/>
              </a:buClr>
              <a:buSzPts val="1500"/>
              <a:buFont typeface="Inter"/>
              <a:buNone/>
            </a:pPr>
            <a:r>
              <a:t/>
            </a:r>
            <a:endParaRPr sz="1500">
              <a:solidFill>
                <a:srgbClr val="F8FAFC"/>
              </a:solidFill>
              <a:latin typeface="Inter"/>
              <a:ea typeface="Inter"/>
              <a:cs typeface="Inter"/>
              <a:sym typeface="Inter"/>
            </a:endParaRPr>
          </a:p>
          <a:p>
            <a:pPr indent="0" lvl="0" marL="0" marR="0" rtl="0" algn="l">
              <a:spcBef>
                <a:spcPts val="0"/>
              </a:spcBef>
              <a:spcAft>
                <a:spcPts val="0"/>
              </a:spcAft>
              <a:buClr>
                <a:srgbClr val="F8FAFC"/>
              </a:buClr>
              <a:buSzPts val="1500"/>
              <a:buFont typeface="Inter"/>
              <a:buNone/>
            </a:pPr>
            <a:r>
              <a:rPr lang="en-US" sz="1500">
                <a:solidFill>
                  <a:srgbClr val="F8FAFC"/>
                </a:solidFill>
                <a:latin typeface="Inter"/>
                <a:ea typeface="Inter"/>
                <a:cs typeface="Inter"/>
                <a:sym typeface="Inter"/>
              </a:rPr>
              <a:t>Sr. Engineering Leader, Wayfair</a:t>
            </a:r>
            <a:endParaRPr b="0" i="0" sz="1500" u="none" cap="none" strike="noStrike">
              <a:solidFill>
                <a:srgbClr val="F8FAFC"/>
              </a:solidFill>
              <a:latin typeface="Inter"/>
              <a:ea typeface="Inter"/>
              <a:cs typeface="Inter"/>
              <a:sym typeface="Inter"/>
            </a:endParaRPr>
          </a:p>
          <a:p>
            <a:pPr indent="0" lvl="0" marL="0" marR="0" rtl="0" algn="l">
              <a:spcBef>
                <a:spcPts val="0"/>
              </a:spcBef>
              <a:spcAft>
                <a:spcPts val="0"/>
              </a:spcAft>
              <a:buClr>
                <a:srgbClr val="F8FAFC"/>
              </a:buClr>
              <a:buSzPts val="1500"/>
              <a:buFont typeface="Inter"/>
              <a:buNone/>
            </a:pPr>
            <a:r>
              <a:rPr lang="en-US" sz="1500">
                <a:solidFill>
                  <a:srgbClr val="F8FAFC"/>
                </a:solidFill>
                <a:latin typeface="Inter"/>
                <a:ea typeface="Inter"/>
                <a:cs typeface="Inter"/>
                <a:sym typeface="Inter"/>
              </a:rPr>
              <a:t>Board Member</a:t>
            </a:r>
            <a:endParaRPr sz="1500">
              <a:solidFill>
                <a:srgbClr val="F8FAFC"/>
              </a:solidFill>
              <a:latin typeface="Inter"/>
              <a:ea typeface="Inter"/>
              <a:cs typeface="Inter"/>
              <a:sym typeface="Inter"/>
            </a:endParaRPr>
          </a:p>
          <a:p>
            <a:pPr indent="0" lvl="0" marL="0" marR="0" rtl="0" algn="l">
              <a:spcBef>
                <a:spcPts val="0"/>
              </a:spcBef>
              <a:spcAft>
                <a:spcPts val="0"/>
              </a:spcAft>
              <a:buClr>
                <a:srgbClr val="F8FAFC"/>
              </a:buClr>
              <a:buSzPts val="1500"/>
              <a:buFont typeface="Inter"/>
              <a:buNone/>
            </a:pPr>
            <a:r>
              <a:rPr lang="en-US" sz="1500">
                <a:solidFill>
                  <a:srgbClr val="F8FAFC"/>
                </a:solidFill>
                <a:latin typeface="Inter"/>
                <a:ea typeface="Inter"/>
                <a:cs typeface="Inter"/>
                <a:sym typeface="Inter"/>
              </a:rPr>
              <a:t>Author | Speaker</a:t>
            </a:r>
            <a:endParaRPr sz="1500">
              <a:solidFill>
                <a:srgbClr val="F8FAFC"/>
              </a:solidFill>
              <a:latin typeface="Inter"/>
              <a:ea typeface="Inter"/>
              <a:cs typeface="Inter"/>
              <a:sym typeface="Inter"/>
            </a:endParaRPr>
          </a:p>
          <a:p>
            <a:pPr indent="0" lvl="0" marL="0" marR="0" rtl="0" algn="l">
              <a:spcBef>
                <a:spcPts val="0"/>
              </a:spcBef>
              <a:spcAft>
                <a:spcPts val="0"/>
              </a:spcAft>
              <a:buClr>
                <a:srgbClr val="F8FAFC"/>
              </a:buClr>
              <a:buSzPts val="1500"/>
              <a:buFont typeface="Inter"/>
              <a:buNone/>
            </a:pPr>
            <a:r>
              <a:t/>
            </a:r>
            <a:endParaRPr sz="1500">
              <a:solidFill>
                <a:srgbClr val="F8FAFC"/>
              </a:solidFill>
              <a:latin typeface="Inter"/>
              <a:ea typeface="Inter"/>
              <a:cs typeface="Inter"/>
              <a:sym typeface="Inter"/>
            </a:endParaRPr>
          </a:p>
        </p:txBody>
      </p:sp>
      <p:sp>
        <p:nvSpPr>
          <p:cNvPr id="25" name="Google Shape;25;p1"/>
          <p:cNvSpPr/>
          <p:nvPr/>
        </p:nvSpPr>
        <p:spPr>
          <a:xfrm>
            <a:off x="713232" y="5285232"/>
            <a:ext cx="5212080" cy="53035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A9B6CA"/>
              </a:buClr>
              <a:buSzPts val="1400"/>
              <a:buFont typeface="Inter"/>
              <a:buNone/>
            </a:pPr>
            <a:r>
              <a:rPr b="0" i="0" lang="en-US" sz="1400" u="none" cap="none" strike="noStrike">
                <a:solidFill>
                  <a:srgbClr val="A9B6CA"/>
                </a:solidFill>
                <a:latin typeface="Inter"/>
                <a:ea typeface="Inter"/>
                <a:cs typeface="Inter"/>
                <a:sym typeface="Inter"/>
              </a:rPr>
              <a:t>The shift is not from human to machine.</a:t>
            </a:r>
            <a:endParaRPr b="0" i="0" sz="1400" u="none" cap="none" strike="noStrike">
              <a:solidFill>
                <a:schemeClr val="dk1"/>
              </a:solidFill>
              <a:latin typeface="Inter"/>
              <a:ea typeface="Inter"/>
              <a:cs typeface="Inter"/>
              <a:sym typeface="Inter"/>
            </a:endParaRPr>
          </a:p>
          <a:p>
            <a:pPr indent="0" lvl="0" marL="0" marR="0" rtl="0" algn="l">
              <a:spcBef>
                <a:spcPts val="0"/>
              </a:spcBef>
              <a:spcAft>
                <a:spcPts val="0"/>
              </a:spcAft>
              <a:buClr>
                <a:srgbClr val="A9B6CA"/>
              </a:buClr>
              <a:buSzPts val="1400"/>
              <a:buFont typeface="Inter"/>
              <a:buNone/>
            </a:pPr>
            <a:r>
              <a:rPr b="0" i="0" lang="en-US" sz="1400" u="none" cap="none" strike="noStrike">
                <a:solidFill>
                  <a:srgbClr val="A9B6CA"/>
                </a:solidFill>
                <a:latin typeface="Inter"/>
                <a:ea typeface="Inter"/>
                <a:cs typeface="Inter"/>
                <a:sym typeface="Inter"/>
              </a:rPr>
              <a:t>It is from isolated tools to accountable collaboration.</a:t>
            </a:r>
            <a:endParaRPr b="0" i="0" sz="1400" u="none" cap="none" strike="noStrike">
              <a:solidFill>
                <a:schemeClr val="dk1"/>
              </a:solidFill>
              <a:latin typeface="Inter"/>
              <a:ea typeface="Inter"/>
              <a:cs typeface="Inter"/>
              <a:sym typeface="Inter"/>
            </a:endParaRPr>
          </a:p>
        </p:txBody>
      </p:sp>
      <p:sp>
        <p:nvSpPr>
          <p:cNvPr id="26" name="Google Shape;26;p1"/>
          <p:cNvSpPr/>
          <p:nvPr/>
        </p:nvSpPr>
        <p:spPr>
          <a:xfrm>
            <a:off x="9519303" y="667518"/>
            <a:ext cx="1417200" cy="292500"/>
          </a:xfrm>
          <a:prstGeom prst="roundRect">
            <a:avLst>
              <a:gd fmla="val 16667" name="adj"/>
            </a:avLst>
          </a:prstGeom>
          <a:solidFill>
            <a:srgbClr val="20E7FF">
              <a:alpha val="85882"/>
            </a:srgbClr>
          </a:solidFill>
          <a:ln cap="flat" cmpd="sng" w="10150">
            <a:solidFill>
              <a:srgbClr val="20E7FF">
                <a:alpha val="70196"/>
              </a:srgbClr>
            </a:solidFill>
            <a:prstDash val="solid"/>
            <a:round/>
            <a:headEnd len="sm" w="sm" type="none"/>
            <a:tailEnd len="sm" w="sm" type="none"/>
          </a:ln>
        </p:spPr>
        <p:txBody>
          <a:bodyPr anchorCtr="0" anchor="ctr" bIns="750" lIns="750" spcFirstLastPara="1" rIns="750" wrap="square" tIns="750">
            <a:normAutofit/>
          </a:bodyPr>
          <a:lstStyle/>
          <a:p>
            <a:pPr indent="0" lvl="0" marL="0" marR="0" rtl="0" algn="ctr">
              <a:spcBef>
                <a:spcPts val="0"/>
              </a:spcBef>
              <a:spcAft>
                <a:spcPts val="0"/>
              </a:spcAft>
              <a:buClr>
                <a:srgbClr val="F8FAFC"/>
              </a:buClr>
              <a:buSzPts val="850"/>
              <a:buFont typeface="Inter"/>
              <a:buNone/>
            </a:pPr>
            <a:r>
              <a:rPr b="1" i="0" lang="en-US" sz="850" u="none" cap="none" strike="noStrike">
                <a:solidFill>
                  <a:srgbClr val="F8FAFC"/>
                </a:solidFill>
                <a:latin typeface="Inter"/>
                <a:ea typeface="Inter"/>
                <a:cs typeface="Inter"/>
                <a:sym typeface="Inter"/>
              </a:rPr>
              <a:t>OPERATING MODEL</a:t>
            </a:r>
            <a:endParaRPr b="0" i="0" sz="850" u="none" cap="none" strike="noStrike">
              <a:solidFill>
                <a:schemeClr val="dk1"/>
              </a:solidFill>
              <a:latin typeface="Inter"/>
              <a:ea typeface="Inter"/>
              <a:cs typeface="Inter"/>
              <a:sym typeface="Inter"/>
            </a:endParaRPr>
          </a:p>
        </p:txBody>
      </p:sp>
      <p:sp>
        <p:nvSpPr>
          <p:cNvPr id="27" name="Google Shape;27;p1"/>
          <p:cNvSpPr/>
          <p:nvPr/>
        </p:nvSpPr>
        <p:spPr>
          <a:xfrm>
            <a:off x="411480" y="6510528"/>
            <a:ext cx="2926080" cy="1463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The AI Runtime - Boston</a:t>
            </a:r>
            <a:endParaRPr b="0" i="0" sz="650" u="none" cap="none" strike="noStrike">
              <a:solidFill>
                <a:schemeClr val="dk1"/>
              </a:solidFill>
              <a:latin typeface="Inter"/>
              <a:ea typeface="Inter"/>
              <a:cs typeface="Inter"/>
              <a:sym typeface="Inter"/>
            </a:endParaRPr>
          </a:p>
        </p:txBody>
      </p:sp>
      <p:cxnSp>
        <p:nvCxnSpPr>
          <p:cNvPr id="28" name="Google Shape;28;p1"/>
          <p:cNvCxnSpPr/>
          <p:nvPr/>
        </p:nvCxnSpPr>
        <p:spPr>
          <a:xfrm>
            <a:off x="411480" y="6355080"/>
            <a:ext cx="11365992" cy="0"/>
          </a:xfrm>
          <a:prstGeom prst="straightConnector1">
            <a:avLst/>
          </a:prstGeom>
          <a:noFill/>
          <a:ln cap="flat" cmpd="sng" w="9525">
            <a:solidFill>
              <a:srgbClr val="20324D">
                <a:alpha val="90196"/>
              </a:srgbClr>
            </a:solidFill>
            <a:prstDash val="solid"/>
            <a:round/>
            <a:headEnd len="sm" w="sm" type="none"/>
            <a:tailEnd len="sm" w="sm" type="none"/>
          </a:ln>
        </p:spPr>
      </p:cxnSp>
      <p:sp>
        <p:nvSpPr>
          <p:cNvPr id="29" name="Google Shape;29;p1"/>
          <p:cNvSpPr/>
          <p:nvPr/>
        </p:nvSpPr>
        <p:spPr>
          <a:xfrm>
            <a:off x="11503152" y="6446520"/>
            <a:ext cx="274320" cy="146304"/>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01</a:t>
            </a:r>
            <a:endParaRPr b="0" i="0" sz="650" u="none" cap="none" strike="noStrike">
              <a:solidFill>
                <a:schemeClr val="dk1"/>
              </a:solidFill>
              <a:latin typeface="Inter"/>
              <a:ea typeface="Inter"/>
              <a:cs typeface="Inter"/>
              <a:sym typeface="Inter"/>
            </a:endParaRPr>
          </a:p>
        </p:txBody>
      </p:sp>
      <p:sp>
        <p:nvSpPr>
          <p:cNvPr id="30" name="Google Shape;30;p1"/>
          <p:cNvSpPr txBox="1"/>
          <p:nvPr>
            <p:ph idx="4294967295"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rgbClr val="728096"/>
                </a:solidFill>
                <a:latin typeface="Inter"/>
                <a:ea typeface="Inter"/>
                <a:cs typeface="Inter"/>
                <a:sym typeface="Inter"/>
              </a:rPr>
              <a:t>‹#›</a:t>
            </a:fld>
            <a:endParaRPr b="0" i="0" sz="1200" u="none" cap="none" strike="noStrike">
              <a:solidFill>
                <a:srgbClr val="728096"/>
              </a:solidFill>
              <a:latin typeface="Inter"/>
              <a:ea typeface="Inter"/>
              <a:cs typeface="Inter"/>
              <a:sym typeface="Inter"/>
            </a:endParaRPr>
          </a:p>
        </p:txBody>
      </p:sp>
      <p:pic>
        <p:nvPicPr>
          <p:cNvPr id="31" name="Google Shape;31;p1"/>
          <p:cNvPicPr preferRelativeResize="0"/>
          <p:nvPr/>
        </p:nvPicPr>
        <p:blipFill>
          <a:blip r:embed="rId4">
            <a:alphaModFix/>
          </a:blip>
          <a:stretch>
            <a:fillRect/>
          </a:stretch>
        </p:blipFill>
        <p:spPr>
          <a:xfrm>
            <a:off x="9336200" y="4646302"/>
            <a:ext cx="1600302" cy="16003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0"/>
        </a:solidFill>
      </p:bgPr>
    </p:bg>
    <p:spTree>
      <p:nvGrpSpPr>
        <p:cNvPr id="233" name="Shape 233"/>
        <p:cNvGrpSpPr/>
        <p:nvPr/>
      </p:nvGrpSpPr>
      <p:grpSpPr>
        <a:xfrm>
          <a:off x="0" y="0"/>
          <a:ext cx="0" cy="0"/>
          <a:chOff x="0" y="0"/>
          <a:chExt cx="0" cy="0"/>
        </a:xfrm>
      </p:grpSpPr>
      <p:pic>
        <p:nvPicPr>
          <p:cNvPr descr="/mnt/data/ai_teammate_assets/bg_office_dark.jpg" id="234" name="Google Shape;234;p11"/>
          <p:cNvPicPr preferRelativeResize="0"/>
          <p:nvPr/>
        </p:nvPicPr>
        <p:blipFill rotWithShape="1">
          <a:blip r:embed="rId3">
            <a:alphaModFix/>
          </a:blip>
          <a:srcRect b="0" l="1" r="1" t="0"/>
          <a:stretch/>
        </p:blipFill>
        <p:spPr>
          <a:xfrm>
            <a:off x="0" y="0"/>
            <a:ext cx="12191695" cy="6858000"/>
          </a:xfrm>
          <a:prstGeom prst="rect">
            <a:avLst/>
          </a:prstGeom>
          <a:noFill/>
          <a:ln>
            <a:noFill/>
          </a:ln>
        </p:spPr>
      </p:pic>
      <p:sp>
        <p:nvSpPr>
          <p:cNvPr id="235" name="Google Shape;235;p11"/>
          <p:cNvSpPr/>
          <p:nvPr/>
        </p:nvSpPr>
        <p:spPr>
          <a:xfrm>
            <a:off x="548640" y="411480"/>
            <a:ext cx="27432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0E7FF"/>
              </a:buClr>
              <a:buSzPts val="880"/>
              <a:buFont typeface="Inter"/>
              <a:buNone/>
            </a:pPr>
            <a:r>
              <a:rPr b="1" i="0" lang="en-US" sz="880" u="none" cap="none" strike="noStrike">
                <a:solidFill>
                  <a:srgbClr val="20E7FF"/>
                </a:solidFill>
                <a:latin typeface="Inter"/>
                <a:ea typeface="Inter"/>
                <a:cs typeface="Inter"/>
                <a:sym typeface="Inter"/>
              </a:rPr>
              <a:t>MATURITY MODEL</a:t>
            </a:r>
            <a:endParaRPr b="0" i="0" sz="880" u="none" cap="none" strike="noStrike">
              <a:solidFill>
                <a:schemeClr val="dk1"/>
              </a:solidFill>
              <a:latin typeface="Inter"/>
              <a:ea typeface="Inter"/>
              <a:cs typeface="Inter"/>
              <a:sym typeface="Inter"/>
            </a:endParaRPr>
          </a:p>
        </p:txBody>
      </p:sp>
      <p:sp>
        <p:nvSpPr>
          <p:cNvPr id="236" name="Google Shape;236;p11"/>
          <p:cNvSpPr/>
          <p:nvPr/>
        </p:nvSpPr>
        <p:spPr>
          <a:xfrm>
            <a:off x="548652" y="731525"/>
            <a:ext cx="11366100" cy="5028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3100"/>
              <a:buFont typeface="Inter"/>
              <a:buNone/>
            </a:pPr>
            <a:r>
              <a:rPr b="1" i="0" lang="en-US" sz="3100" u="none" cap="none" strike="noStrike">
                <a:solidFill>
                  <a:srgbClr val="F8FAFC"/>
                </a:solidFill>
                <a:latin typeface="Inter"/>
                <a:ea typeface="Inter"/>
                <a:cs typeface="Inter"/>
                <a:sym typeface="Inter"/>
              </a:rPr>
              <a:t>The maturity jump: from copilots to operating model.</a:t>
            </a:r>
            <a:endParaRPr b="0" i="0" sz="3100" u="none" cap="none" strike="noStrike">
              <a:solidFill>
                <a:schemeClr val="dk1"/>
              </a:solidFill>
              <a:latin typeface="Inter"/>
              <a:ea typeface="Inter"/>
              <a:cs typeface="Inter"/>
              <a:sym typeface="Inter"/>
            </a:endParaRPr>
          </a:p>
        </p:txBody>
      </p:sp>
      <p:sp>
        <p:nvSpPr>
          <p:cNvPr id="237" name="Google Shape;237;p11"/>
          <p:cNvSpPr/>
          <p:nvPr/>
        </p:nvSpPr>
        <p:spPr>
          <a:xfrm>
            <a:off x="566924" y="1298450"/>
            <a:ext cx="9956700" cy="3474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A9B6CA"/>
              </a:buClr>
              <a:buSzPts val="1350"/>
              <a:buFont typeface="Inter"/>
              <a:buNone/>
            </a:pPr>
            <a:r>
              <a:rPr b="0" i="0" lang="en-US" sz="1350" u="none" cap="none" strike="noStrike">
                <a:solidFill>
                  <a:srgbClr val="A9B6CA"/>
                </a:solidFill>
                <a:latin typeface="Inter"/>
                <a:ea typeface="Inter"/>
                <a:cs typeface="Inter"/>
                <a:sym typeface="Inter"/>
              </a:rPr>
              <a:t>Teams progress when AI moves from private assistant to shared, governed, context-aware workflow participant.</a:t>
            </a:r>
            <a:endParaRPr b="0" i="0" sz="1350" u="none" cap="none" strike="noStrike">
              <a:solidFill>
                <a:schemeClr val="dk1"/>
              </a:solidFill>
              <a:latin typeface="Inter"/>
              <a:ea typeface="Inter"/>
              <a:cs typeface="Inter"/>
              <a:sym typeface="Inter"/>
            </a:endParaRPr>
          </a:p>
        </p:txBody>
      </p:sp>
      <p:cxnSp>
        <p:nvCxnSpPr>
          <p:cNvPr id="238" name="Google Shape;238;p11"/>
          <p:cNvCxnSpPr/>
          <p:nvPr/>
        </p:nvCxnSpPr>
        <p:spPr>
          <a:xfrm flipH="1" rot="10800000">
            <a:off x="2971800" y="4169664"/>
            <a:ext cx="566928" cy="566928"/>
          </a:xfrm>
          <a:prstGeom prst="straightConnector1">
            <a:avLst/>
          </a:prstGeom>
          <a:noFill/>
          <a:ln cap="flat" cmpd="sng" w="15225">
            <a:solidFill>
              <a:srgbClr val="263753">
                <a:alpha val="92156"/>
              </a:srgbClr>
            </a:solidFill>
            <a:prstDash val="solid"/>
            <a:round/>
            <a:headEnd len="sm" w="sm" type="none"/>
            <a:tailEnd len="med" w="med" type="triangle"/>
          </a:ln>
        </p:spPr>
      </p:cxnSp>
      <p:cxnSp>
        <p:nvCxnSpPr>
          <p:cNvPr id="239" name="Google Shape;239;p11"/>
          <p:cNvCxnSpPr/>
          <p:nvPr/>
        </p:nvCxnSpPr>
        <p:spPr>
          <a:xfrm flipH="1" rot="10800000">
            <a:off x="5760720" y="3575304"/>
            <a:ext cx="566928" cy="566928"/>
          </a:xfrm>
          <a:prstGeom prst="straightConnector1">
            <a:avLst/>
          </a:prstGeom>
          <a:noFill/>
          <a:ln cap="flat" cmpd="sng" w="15225">
            <a:solidFill>
              <a:srgbClr val="263753">
                <a:alpha val="92156"/>
              </a:srgbClr>
            </a:solidFill>
            <a:prstDash val="solid"/>
            <a:round/>
            <a:headEnd len="sm" w="sm" type="none"/>
            <a:tailEnd len="med" w="med" type="triangle"/>
          </a:ln>
        </p:spPr>
      </p:cxnSp>
      <p:cxnSp>
        <p:nvCxnSpPr>
          <p:cNvPr id="240" name="Google Shape;240;p11"/>
          <p:cNvCxnSpPr/>
          <p:nvPr/>
        </p:nvCxnSpPr>
        <p:spPr>
          <a:xfrm flipH="1" rot="10800000">
            <a:off x="8549640" y="2980944"/>
            <a:ext cx="566928" cy="566928"/>
          </a:xfrm>
          <a:prstGeom prst="straightConnector1">
            <a:avLst/>
          </a:prstGeom>
          <a:noFill/>
          <a:ln cap="flat" cmpd="sng" w="15225">
            <a:solidFill>
              <a:srgbClr val="263753">
                <a:alpha val="92156"/>
              </a:srgbClr>
            </a:solidFill>
            <a:prstDash val="solid"/>
            <a:round/>
            <a:headEnd len="sm" w="sm" type="none"/>
            <a:tailEnd len="med" w="med" type="triangle"/>
          </a:ln>
        </p:spPr>
      </p:cxnSp>
      <p:sp>
        <p:nvSpPr>
          <p:cNvPr id="241" name="Google Shape;241;p11"/>
          <p:cNvSpPr/>
          <p:nvPr/>
        </p:nvSpPr>
        <p:spPr>
          <a:xfrm>
            <a:off x="822960" y="4434840"/>
            <a:ext cx="2148840" cy="932688"/>
          </a:xfrm>
          <a:prstGeom prst="roundRect">
            <a:avLst>
              <a:gd fmla="val 11765" name="adj"/>
            </a:avLst>
          </a:prstGeom>
          <a:solidFill>
            <a:srgbClr val="071120"/>
          </a:solidFill>
          <a:ln cap="flat" cmpd="sng" w="12700">
            <a:solidFill>
              <a:srgbClr val="6F7F99">
                <a:alpha val="94901"/>
              </a:srgbClr>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1</a:t>
            </a:r>
            <a:endParaRPr b="0" i="0" sz="15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Ad hoc</a:t>
            </a:r>
            <a:endParaRPr b="0" i="0" sz="15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users</a:t>
            </a:r>
            <a:endParaRPr b="0" i="0" sz="1500" u="none" cap="none" strike="noStrike">
              <a:solidFill>
                <a:schemeClr val="dk1"/>
              </a:solidFill>
              <a:latin typeface="Inter"/>
              <a:ea typeface="Inter"/>
              <a:cs typeface="Inter"/>
              <a:sym typeface="Inter"/>
            </a:endParaRPr>
          </a:p>
        </p:txBody>
      </p:sp>
      <p:sp>
        <p:nvSpPr>
          <p:cNvPr id="242" name="Google Shape;242;p11"/>
          <p:cNvSpPr/>
          <p:nvPr/>
        </p:nvSpPr>
        <p:spPr>
          <a:xfrm>
            <a:off x="896112" y="5440680"/>
            <a:ext cx="2011680" cy="475488"/>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Clr>
                <a:srgbClr val="A9B6CA"/>
              </a:buClr>
              <a:buSzPts val="950"/>
              <a:buFont typeface="Inter"/>
              <a:buNone/>
            </a:pPr>
            <a:r>
              <a:rPr b="0" i="0" lang="en-US" sz="950" u="none" cap="none" strike="noStrike">
                <a:solidFill>
                  <a:srgbClr val="A9B6CA"/>
                </a:solidFill>
                <a:latin typeface="Inter"/>
                <a:ea typeface="Inter"/>
                <a:cs typeface="Inter"/>
                <a:sym typeface="Inter"/>
              </a:rPr>
              <a:t>Individual prompts, private habits, uneven outcomes</a:t>
            </a:r>
            <a:endParaRPr b="0" i="0" sz="950" u="none" cap="none" strike="noStrike">
              <a:solidFill>
                <a:schemeClr val="dk1"/>
              </a:solidFill>
              <a:latin typeface="Inter"/>
              <a:ea typeface="Inter"/>
              <a:cs typeface="Inter"/>
              <a:sym typeface="Inter"/>
            </a:endParaRPr>
          </a:p>
        </p:txBody>
      </p:sp>
      <p:sp>
        <p:nvSpPr>
          <p:cNvPr id="243" name="Google Shape;243;p11"/>
          <p:cNvSpPr/>
          <p:nvPr/>
        </p:nvSpPr>
        <p:spPr>
          <a:xfrm>
            <a:off x="3611880" y="3840480"/>
            <a:ext cx="2148840" cy="932688"/>
          </a:xfrm>
          <a:prstGeom prst="roundRect">
            <a:avLst>
              <a:gd fmla="val 11765" name="adj"/>
            </a:avLst>
          </a:prstGeom>
          <a:solidFill>
            <a:srgbClr val="071120"/>
          </a:solidFill>
          <a:ln cap="flat" cmpd="sng" w="12700">
            <a:solidFill>
              <a:srgbClr val="20E7FF">
                <a:alpha val="94901"/>
              </a:srgbClr>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2</a:t>
            </a:r>
            <a:endParaRPr b="0" i="0" sz="15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Team</a:t>
            </a:r>
            <a:endParaRPr b="0" i="0" sz="15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patterns</a:t>
            </a:r>
            <a:endParaRPr b="0" i="0" sz="1500" u="none" cap="none" strike="noStrike">
              <a:solidFill>
                <a:schemeClr val="dk1"/>
              </a:solidFill>
              <a:latin typeface="Inter"/>
              <a:ea typeface="Inter"/>
              <a:cs typeface="Inter"/>
              <a:sym typeface="Inter"/>
            </a:endParaRPr>
          </a:p>
        </p:txBody>
      </p:sp>
      <p:sp>
        <p:nvSpPr>
          <p:cNvPr id="244" name="Google Shape;244;p11"/>
          <p:cNvSpPr/>
          <p:nvPr/>
        </p:nvSpPr>
        <p:spPr>
          <a:xfrm>
            <a:off x="3685032" y="4846320"/>
            <a:ext cx="2011680" cy="475488"/>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Clr>
                <a:srgbClr val="A9B6CA"/>
              </a:buClr>
              <a:buSzPts val="950"/>
              <a:buFont typeface="Inter"/>
              <a:buNone/>
            </a:pPr>
            <a:r>
              <a:rPr b="0" i="0" lang="en-US" sz="950" u="none" cap="none" strike="noStrike">
                <a:solidFill>
                  <a:srgbClr val="A9B6CA"/>
                </a:solidFill>
                <a:latin typeface="Inter"/>
                <a:ea typeface="Inter"/>
                <a:cs typeface="Inter"/>
                <a:sym typeface="Inter"/>
              </a:rPr>
              <a:t>Shared prompts, PR templates, basic usage guidance</a:t>
            </a:r>
            <a:endParaRPr b="0" i="0" sz="950" u="none" cap="none" strike="noStrike">
              <a:solidFill>
                <a:schemeClr val="dk1"/>
              </a:solidFill>
              <a:latin typeface="Inter"/>
              <a:ea typeface="Inter"/>
              <a:cs typeface="Inter"/>
              <a:sym typeface="Inter"/>
            </a:endParaRPr>
          </a:p>
        </p:txBody>
      </p:sp>
      <p:sp>
        <p:nvSpPr>
          <p:cNvPr id="245" name="Google Shape;245;p11"/>
          <p:cNvSpPr/>
          <p:nvPr/>
        </p:nvSpPr>
        <p:spPr>
          <a:xfrm>
            <a:off x="6400800" y="3246120"/>
            <a:ext cx="2148840" cy="932688"/>
          </a:xfrm>
          <a:prstGeom prst="roundRect">
            <a:avLst>
              <a:gd fmla="val 11765" name="adj"/>
            </a:avLst>
          </a:prstGeom>
          <a:solidFill>
            <a:srgbClr val="071120"/>
          </a:solidFill>
          <a:ln cap="flat" cmpd="sng" w="12700">
            <a:solidFill>
              <a:srgbClr val="D946EF">
                <a:alpha val="94901"/>
              </a:srgbClr>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3</a:t>
            </a:r>
            <a:endParaRPr b="0" i="0" sz="15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Context-rich</a:t>
            </a:r>
            <a:endParaRPr b="0" i="0" sz="15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teammates</a:t>
            </a:r>
            <a:endParaRPr b="0" i="0" sz="1500" u="none" cap="none" strike="noStrike">
              <a:solidFill>
                <a:schemeClr val="dk1"/>
              </a:solidFill>
              <a:latin typeface="Inter"/>
              <a:ea typeface="Inter"/>
              <a:cs typeface="Inter"/>
              <a:sym typeface="Inter"/>
            </a:endParaRPr>
          </a:p>
        </p:txBody>
      </p:sp>
      <p:sp>
        <p:nvSpPr>
          <p:cNvPr id="246" name="Google Shape;246;p11"/>
          <p:cNvSpPr/>
          <p:nvPr/>
        </p:nvSpPr>
        <p:spPr>
          <a:xfrm>
            <a:off x="6473952" y="4251960"/>
            <a:ext cx="2011680" cy="475488"/>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Clr>
                <a:srgbClr val="A9B6CA"/>
              </a:buClr>
              <a:buSzPts val="950"/>
              <a:buFont typeface="Inter"/>
              <a:buNone/>
            </a:pPr>
            <a:r>
              <a:rPr b="0" i="0" lang="en-US" sz="950" u="none" cap="none" strike="noStrike">
                <a:solidFill>
                  <a:srgbClr val="A9B6CA"/>
                </a:solidFill>
                <a:latin typeface="Inter"/>
                <a:ea typeface="Inter"/>
                <a:cs typeface="Inter"/>
                <a:sym typeface="Inter"/>
              </a:rPr>
              <a:t>Reusable context packs, evidence packets, evals</a:t>
            </a:r>
            <a:endParaRPr b="0" i="0" sz="950" u="none" cap="none" strike="noStrike">
              <a:solidFill>
                <a:schemeClr val="dk1"/>
              </a:solidFill>
              <a:latin typeface="Inter"/>
              <a:ea typeface="Inter"/>
              <a:cs typeface="Inter"/>
              <a:sym typeface="Inter"/>
            </a:endParaRPr>
          </a:p>
        </p:txBody>
      </p:sp>
      <p:sp>
        <p:nvSpPr>
          <p:cNvPr id="247" name="Google Shape;247;p11"/>
          <p:cNvSpPr/>
          <p:nvPr/>
        </p:nvSpPr>
        <p:spPr>
          <a:xfrm>
            <a:off x="9189720" y="2651760"/>
            <a:ext cx="2148840" cy="932688"/>
          </a:xfrm>
          <a:prstGeom prst="roundRect">
            <a:avLst>
              <a:gd fmla="val 11765" name="adj"/>
            </a:avLst>
          </a:prstGeom>
          <a:solidFill>
            <a:srgbClr val="071120"/>
          </a:solidFill>
          <a:ln cap="flat" cmpd="sng" w="12700">
            <a:solidFill>
              <a:srgbClr val="B9FF66">
                <a:alpha val="94901"/>
              </a:srgbClr>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4</a:t>
            </a:r>
            <a:endParaRPr b="0" i="0" sz="15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AI-native</a:t>
            </a:r>
            <a:endParaRPr b="0" i="0" sz="15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value stream</a:t>
            </a:r>
            <a:endParaRPr b="0" i="0" sz="1500" u="none" cap="none" strike="noStrike">
              <a:solidFill>
                <a:schemeClr val="dk1"/>
              </a:solidFill>
              <a:latin typeface="Inter"/>
              <a:ea typeface="Inter"/>
              <a:cs typeface="Inter"/>
              <a:sym typeface="Inter"/>
            </a:endParaRPr>
          </a:p>
        </p:txBody>
      </p:sp>
      <p:sp>
        <p:nvSpPr>
          <p:cNvPr id="248" name="Google Shape;248;p11"/>
          <p:cNvSpPr/>
          <p:nvPr/>
        </p:nvSpPr>
        <p:spPr>
          <a:xfrm>
            <a:off x="9262872" y="3657600"/>
            <a:ext cx="2011680" cy="475488"/>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Clr>
                <a:srgbClr val="A9B6CA"/>
              </a:buClr>
              <a:buSzPts val="950"/>
              <a:buFont typeface="Inter"/>
              <a:buNone/>
            </a:pPr>
            <a:r>
              <a:rPr b="0" i="0" lang="en-US" sz="950" u="none" cap="none" strike="noStrike">
                <a:solidFill>
                  <a:srgbClr val="A9B6CA"/>
                </a:solidFill>
                <a:latin typeface="Inter"/>
                <a:ea typeface="Inter"/>
                <a:cs typeface="Inter"/>
                <a:sym typeface="Inter"/>
              </a:rPr>
              <a:t>AI participates across design, delivery, ops, learning</a:t>
            </a:r>
            <a:endParaRPr b="0" i="0" sz="950" u="none" cap="none" strike="noStrike">
              <a:solidFill>
                <a:schemeClr val="dk1"/>
              </a:solidFill>
              <a:latin typeface="Inter"/>
              <a:ea typeface="Inter"/>
              <a:cs typeface="Inter"/>
              <a:sym typeface="Inter"/>
            </a:endParaRPr>
          </a:p>
        </p:txBody>
      </p:sp>
      <p:sp>
        <p:nvSpPr>
          <p:cNvPr id="249" name="Google Shape;249;p11"/>
          <p:cNvSpPr/>
          <p:nvPr/>
        </p:nvSpPr>
        <p:spPr>
          <a:xfrm>
            <a:off x="6473952" y="1901952"/>
            <a:ext cx="4709160" cy="566928"/>
          </a:xfrm>
          <a:prstGeom prst="roundRect">
            <a:avLst>
              <a:gd fmla="val 19355" name="adj"/>
            </a:avLst>
          </a:prstGeom>
          <a:solidFill>
            <a:srgbClr val="071120"/>
          </a:solidFill>
          <a:ln cap="flat" cmpd="sng" w="12700">
            <a:solidFill>
              <a:srgbClr val="20E7FF">
                <a:alpha val="80000"/>
              </a:srgbClr>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spcBef>
                <a:spcPts val="0"/>
              </a:spcBef>
              <a:spcAft>
                <a:spcPts val="0"/>
              </a:spcAft>
              <a:buClr>
                <a:srgbClr val="F8FAFC"/>
              </a:buClr>
              <a:buSzPts val="1220"/>
              <a:buFont typeface="Inter"/>
              <a:buNone/>
            </a:pPr>
            <a:r>
              <a:rPr b="1" i="0" lang="en-US" sz="1220" u="none" cap="none" strike="noStrike">
                <a:solidFill>
                  <a:srgbClr val="F8FAFC"/>
                </a:solidFill>
                <a:latin typeface="Inter"/>
                <a:ea typeface="Inter"/>
                <a:cs typeface="Inter"/>
                <a:sym typeface="Inter"/>
              </a:rPr>
              <a:t>Most organizations are stuck between stages 1 and 2.</a:t>
            </a:r>
            <a:endParaRPr b="0" i="0" sz="12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220"/>
              <a:buFont typeface="Inter"/>
              <a:buNone/>
            </a:pPr>
            <a:r>
              <a:rPr b="1" i="0" lang="en-US" sz="1220" u="none" cap="none" strike="noStrike">
                <a:solidFill>
                  <a:srgbClr val="F8FAFC"/>
                </a:solidFill>
                <a:latin typeface="Inter"/>
                <a:ea typeface="Inter"/>
                <a:cs typeface="Inter"/>
                <a:sym typeface="Inter"/>
              </a:rPr>
              <a:t>The unlock is the move to stages 3 and 4.</a:t>
            </a:r>
            <a:endParaRPr b="0" i="0" sz="1220" u="none" cap="none" strike="noStrike">
              <a:solidFill>
                <a:schemeClr val="dk1"/>
              </a:solidFill>
              <a:latin typeface="Inter"/>
              <a:ea typeface="Inter"/>
              <a:cs typeface="Inter"/>
              <a:sym typeface="Inter"/>
            </a:endParaRPr>
          </a:p>
        </p:txBody>
      </p:sp>
      <p:sp>
        <p:nvSpPr>
          <p:cNvPr id="250" name="Google Shape;250;p11"/>
          <p:cNvSpPr/>
          <p:nvPr/>
        </p:nvSpPr>
        <p:spPr>
          <a:xfrm>
            <a:off x="411480" y="6510528"/>
            <a:ext cx="2926080" cy="1463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The AI Runtime - Boston</a:t>
            </a:r>
            <a:endParaRPr b="0" i="0" sz="650" u="none" cap="none" strike="noStrike">
              <a:solidFill>
                <a:schemeClr val="dk1"/>
              </a:solidFill>
              <a:latin typeface="Inter"/>
              <a:ea typeface="Inter"/>
              <a:cs typeface="Inter"/>
              <a:sym typeface="Inter"/>
            </a:endParaRPr>
          </a:p>
        </p:txBody>
      </p:sp>
      <p:cxnSp>
        <p:nvCxnSpPr>
          <p:cNvPr id="251" name="Google Shape;251;p11"/>
          <p:cNvCxnSpPr/>
          <p:nvPr/>
        </p:nvCxnSpPr>
        <p:spPr>
          <a:xfrm>
            <a:off x="411480" y="6355080"/>
            <a:ext cx="11365992" cy="0"/>
          </a:xfrm>
          <a:prstGeom prst="straightConnector1">
            <a:avLst/>
          </a:prstGeom>
          <a:noFill/>
          <a:ln cap="flat" cmpd="sng" w="9525">
            <a:solidFill>
              <a:srgbClr val="20324D">
                <a:alpha val="90196"/>
              </a:srgbClr>
            </a:solidFill>
            <a:prstDash val="solid"/>
            <a:round/>
            <a:headEnd len="sm" w="sm" type="none"/>
            <a:tailEnd len="sm" w="sm" type="none"/>
          </a:ln>
        </p:spPr>
      </p:cxnSp>
      <p:sp>
        <p:nvSpPr>
          <p:cNvPr id="252" name="Google Shape;252;p11"/>
          <p:cNvSpPr/>
          <p:nvPr/>
        </p:nvSpPr>
        <p:spPr>
          <a:xfrm>
            <a:off x="11503152" y="6446520"/>
            <a:ext cx="274320" cy="146304"/>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11</a:t>
            </a:r>
            <a:endParaRPr b="0" i="0" sz="650" u="none" cap="none" strike="noStrike">
              <a:solidFill>
                <a:schemeClr val="dk1"/>
              </a:solidFill>
              <a:latin typeface="Inter"/>
              <a:ea typeface="Inter"/>
              <a:cs typeface="Inter"/>
              <a:sym typeface="Inter"/>
            </a:endParaRPr>
          </a:p>
        </p:txBody>
      </p:sp>
      <p:sp>
        <p:nvSpPr>
          <p:cNvPr id="253" name="Google Shape;253;p11"/>
          <p:cNvSpPr txBox="1"/>
          <p:nvPr>
            <p:ph idx="4294967295"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rgbClr val="728096"/>
                </a:solidFill>
                <a:latin typeface="Inter"/>
                <a:ea typeface="Inter"/>
                <a:cs typeface="Inter"/>
                <a:sym typeface="Inter"/>
              </a:rPr>
              <a:t>‹#›</a:t>
            </a:fld>
            <a:endParaRPr b="0" i="0" sz="1200" u="none" cap="none" strike="noStrike">
              <a:solidFill>
                <a:srgbClr val="728096"/>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0"/>
        </a:solidFill>
      </p:bgPr>
    </p:bg>
    <p:spTree>
      <p:nvGrpSpPr>
        <p:cNvPr id="258" name="Shape 258"/>
        <p:cNvGrpSpPr/>
        <p:nvPr/>
      </p:nvGrpSpPr>
      <p:grpSpPr>
        <a:xfrm>
          <a:off x="0" y="0"/>
          <a:ext cx="0" cy="0"/>
          <a:chOff x="0" y="0"/>
          <a:chExt cx="0" cy="0"/>
        </a:xfrm>
      </p:grpSpPr>
      <p:pic>
        <p:nvPicPr>
          <p:cNvPr descr="/mnt/data/ai_teammate_assets/bg_abstract_dark.jpg" id="259" name="Google Shape;259;p12"/>
          <p:cNvPicPr preferRelativeResize="0"/>
          <p:nvPr/>
        </p:nvPicPr>
        <p:blipFill rotWithShape="1">
          <a:blip r:embed="rId3">
            <a:alphaModFix/>
          </a:blip>
          <a:srcRect b="0" l="1" r="1" t="0"/>
          <a:stretch/>
        </p:blipFill>
        <p:spPr>
          <a:xfrm>
            <a:off x="0" y="0"/>
            <a:ext cx="12191695" cy="6858000"/>
          </a:xfrm>
          <a:prstGeom prst="rect">
            <a:avLst/>
          </a:prstGeom>
          <a:noFill/>
          <a:ln>
            <a:noFill/>
          </a:ln>
        </p:spPr>
      </p:pic>
      <p:sp>
        <p:nvSpPr>
          <p:cNvPr id="260" name="Google Shape;260;p12"/>
          <p:cNvSpPr/>
          <p:nvPr/>
        </p:nvSpPr>
        <p:spPr>
          <a:xfrm>
            <a:off x="548640" y="411480"/>
            <a:ext cx="329184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0E7FF"/>
              </a:buClr>
              <a:buSzPts val="880"/>
              <a:buFont typeface="Inter"/>
              <a:buNone/>
            </a:pPr>
            <a:r>
              <a:rPr b="1" i="0" lang="en-US" sz="880" u="none" cap="none" strike="noStrike">
                <a:solidFill>
                  <a:srgbClr val="20E7FF"/>
                </a:solidFill>
                <a:latin typeface="Inter"/>
                <a:ea typeface="Inter"/>
                <a:cs typeface="Inter"/>
                <a:sym typeface="Inter"/>
              </a:rPr>
              <a:t>30 / 60 / 90 ROADMAP</a:t>
            </a:r>
            <a:endParaRPr b="0" i="0" sz="880" u="none" cap="none" strike="noStrike">
              <a:solidFill>
                <a:schemeClr val="dk1"/>
              </a:solidFill>
              <a:latin typeface="Inter"/>
              <a:ea typeface="Inter"/>
              <a:cs typeface="Inter"/>
              <a:sym typeface="Inter"/>
            </a:endParaRPr>
          </a:p>
        </p:txBody>
      </p:sp>
      <p:sp>
        <p:nvSpPr>
          <p:cNvPr id="261" name="Google Shape;261;p12"/>
          <p:cNvSpPr/>
          <p:nvPr/>
        </p:nvSpPr>
        <p:spPr>
          <a:xfrm>
            <a:off x="548650" y="731525"/>
            <a:ext cx="11589900" cy="5028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3000"/>
              <a:buFont typeface="Inter"/>
              <a:buNone/>
            </a:pPr>
            <a:r>
              <a:rPr b="1" i="0" lang="en-US" sz="2900" u="none" cap="none" strike="noStrike">
                <a:solidFill>
                  <a:srgbClr val="F8FAFC"/>
                </a:solidFill>
                <a:latin typeface="Inter"/>
                <a:ea typeface="Inter"/>
                <a:cs typeface="Inter"/>
                <a:sym typeface="Inter"/>
              </a:rPr>
              <a:t>Start small. Instrument early. Scale what survives quality gates.</a:t>
            </a:r>
            <a:endParaRPr b="0" i="0" sz="2900" u="none" cap="none" strike="noStrike">
              <a:solidFill>
                <a:schemeClr val="dk1"/>
              </a:solidFill>
              <a:latin typeface="Inter"/>
              <a:ea typeface="Inter"/>
              <a:cs typeface="Inter"/>
              <a:sym typeface="Inter"/>
            </a:endParaRPr>
          </a:p>
        </p:txBody>
      </p:sp>
      <p:sp>
        <p:nvSpPr>
          <p:cNvPr id="262" name="Google Shape;262;p12"/>
          <p:cNvSpPr/>
          <p:nvPr/>
        </p:nvSpPr>
        <p:spPr>
          <a:xfrm>
            <a:off x="566928" y="1298448"/>
            <a:ext cx="7772400" cy="34747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A9B6CA"/>
              </a:buClr>
              <a:buSzPts val="1350"/>
              <a:buFont typeface="Inter"/>
              <a:buNone/>
            </a:pPr>
            <a:r>
              <a:rPr b="0" i="0" lang="en-US" sz="1350" u="none" cap="none" strike="noStrike">
                <a:solidFill>
                  <a:srgbClr val="A9B6CA"/>
                </a:solidFill>
                <a:latin typeface="Inter"/>
                <a:ea typeface="Inter"/>
                <a:cs typeface="Inter"/>
                <a:sym typeface="Inter"/>
              </a:rPr>
              <a:t>A practical adoption path for engineering leaders, managers, and teams.</a:t>
            </a:r>
            <a:endParaRPr b="0" i="0" sz="1350" u="none" cap="none" strike="noStrike">
              <a:solidFill>
                <a:schemeClr val="dk1"/>
              </a:solidFill>
              <a:latin typeface="Inter"/>
              <a:ea typeface="Inter"/>
              <a:cs typeface="Inter"/>
              <a:sym typeface="Inter"/>
            </a:endParaRPr>
          </a:p>
        </p:txBody>
      </p:sp>
      <p:sp>
        <p:nvSpPr>
          <p:cNvPr id="263" name="Google Shape;263;p12"/>
          <p:cNvSpPr/>
          <p:nvPr/>
        </p:nvSpPr>
        <p:spPr>
          <a:xfrm>
            <a:off x="777240" y="1965960"/>
            <a:ext cx="2971800" cy="731520"/>
          </a:xfrm>
          <a:prstGeom prst="roundRect">
            <a:avLst>
              <a:gd fmla="val 15000" name="adj"/>
            </a:avLst>
          </a:prstGeom>
          <a:solidFill>
            <a:srgbClr val="071120"/>
          </a:solidFill>
          <a:ln cap="flat" cmpd="sng" w="12700">
            <a:solidFill>
              <a:srgbClr val="20E7FF">
                <a:alpha val="80000"/>
              </a:srgbClr>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spcBef>
                <a:spcPts val="0"/>
              </a:spcBef>
              <a:spcAft>
                <a:spcPts val="0"/>
              </a:spcAft>
              <a:buClr>
                <a:srgbClr val="F8FAFC"/>
              </a:buClr>
              <a:buSzPts val="1600"/>
              <a:buFont typeface="Inter"/>
              <a:buNone/>
            </a:pPr>
            <a:r>
              <a:rPr b="1" i="0" lang="en-US" sz="1600" u="none" cap="none" strike="noStrike">
                <a:solidFill>
                  <a:srgbClr val="F8FAFC"/>
                </a:solidFill>
                <a:latin typeface="Inter"/>
                <a:ea typeface="Inter"/>
                <a:cs typeface="Inter"/>
                <a:sym typeface="Inter"/>
              </a:rPr>
              <a:t>0-30 days</a:t>
            </a:r>
            <a:endParaRPr b="0" i="0" sz="16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600"/>
              <a:buFont typeface="Inter"/>
              <a:buNone/>
            </a:pPr>
            <a:r>
              <a:rPr b="1" i="0" lang="en-US" sz="1600" u="none" cap="none" strike="noStrike">
                <a:solidFill>
                  <a:srgbClr val="F8FAFC"/>
                </a:solidFill>
                <a:latin typeface="Inter"/>
                <a:ea typeface="Inter"/>
                <a:cs typeface="Inter"/>
                <a:sym typeface="Inter"/>
              </a:rPr>
              <a:t>Baseline and focus</a:t>
            </a:r>
            <a:endParaRPr b="0" i="0" sz="1600" u="none" cap="none" strike="noStrike">
              <a:solidFill>
                <a:schemeClr val="dk1"/>
              </a:solidFill>
              <a:latin typeface="Inter"/>
              <a:ea typeface="Inter"/>
              <a:cs typeface="Inter"/>
              <a:sym typeface="Inter"/>
            </a:endParaRPr>
          </a:p>
        </p:txBody>
      </p:sp>
      <p:sp>
        <p:nvSpPr>
          <p:cNvPr id="264" name="Google Shape;264;p12"/>
          <p:cNvSpPr/>
          <p:nvPr/>
        </p:nvSpPr>
        <p:spPr>
          <a:xfrm>
            <a:off x="923544" y="2962656"/>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Pick 2 workflows</a:t>
            </a:r>
            <a:endParaRPr b="0" i="0" sz="1120" u="none" cap="none" strike="noStrike">
              <a:solidFill>
                <a:schemeClr val="dk1"/>
              </a:solidFill>
              <a:latin typeface="Inter"/>
              <a:ea typeface="Inter"/>
              <a:cs typeface="Inter"/>
              <a:sym typeface="Inter"/>
            </a:endParaRPr>
          </a:p>
        </p:txBody>
      </p:sp>
      <p:sp>
        <p:nvSpPr>
          <p:cNvPr id="265" name="Google Shape;265;p12"/>
          <p:cNvSpPr/>
          <p:nvPr/>
        </p:nvSpPr>
        <p:spPr>
          <a:xfrm>
            <a:off x="923544" y="3346704"/>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Create AI working agreement</a:t>
            </a:r>
            <a:endParaRPr b="0" i="0" sz="1120" u="none" cap="none" strike="noStrike">
              <a:solidFill>
                <a:schemeClr val="dk1"/>
              </a:solidFill>
              <a:latin typeface="Inter"/>
              <a:ea typeface="Inter"/>
              <a:cs typeface="Inter"/>
              <a:sym typeface="Inter"/>
            </a:endParaRPr>
          </a:p>
        </p:txBody>
      </p:sp>
      <p:sp>
        <p:nvSpPr>
          <p:cNvPr id="266" name="Google Shape;266;p12"/>
          <p:cNvSpPr/>
          <p:nvPr/>
        </p:nvSpPr>
        <p:spPr>
          <a:xfrm>
            <a:off x="923544" y="3730752"/>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Baseline cycle/review/context time</a:t>
            </a:r>
            <a:endParaRPr b="0" i="0" sz="1120" u="none" cap="none" strike="noStrike">
              <a:solidFill>
                <a:schemeClr val="dk1"/>
              </a:solidFill>
              <a:latin typeface="Inter"/>
              <a:ea typeface="Inter"/>
              <a:cs typeface="Inter"/>
              <a:sym typeface="Inter"/>
            </a:endParaRPr>
          </a:p>
        </p:txBody>
      </p:sp>
      <p:sp>
        <p:nvSpPr>
          <p:cNvPr id="267" name="Google Shape;267;p12"/>
          <p:cNvSpPr/>
          <p:nvPr/>
        </p:nvSpPr>
        <p:spPr>
          <a:xfrm>
            <a:off x="923544" y="4114800"/>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Define quality guardrails</a:t>
            </a:r>
            <a:endParaRPr b="0" i="0" sz="1120" u="none" cap="none" strike="noStrike">
              <a:solidFill>
                <a:schemeClr val="dk1"/>
              </a:solidFill>
              <a:latin typeface="Inter"/>
              <a:ea typeface="Inter"/>
              <a:cs typeface="Inter"/>
              <a:sym typeface="Inter"/>
            </a:endParaRPr>
          </a:p>
        </p:txBody>
      </p:sp>
      <p:cxnSp>
        <p:nvCxnSpPr>
          <p:cNvPr id="268" name="Google Shape;268;p12"/>
          <p:cNvCxnSpPr/>
          <p:nvPr/>
        </p:nvCxnSpPr>
        <p:spPr>
          <a:xfrm>
            <a:off x="3904488" y="2331720"/>
            <a:ext cx="438912" cy="0"/>
          </a:xfrm>
          <a:prstGeom prst="straightConnector1">
            <a:avLst/>
          </a:prstGeom>
          <a:noFill/>
          <a:ln cap="flat" cmpd="sng" w="13950">
            <a:solidFill>
              <a:srgbClr val="263753">
                <a:alpha val="92156"/>
              </a:srgbClr>
            </a:solidFill>
            <a:prstDash val="solid"/>
            <a:round/>
            <a:headEnd len="sm" w="sm" type="none"/>
            <a:tailEnd len="med" w="med" type="triangle"/>
          </a:ln>
        </p:spPr>
      </p:cxnSp>
      <p:sp>
        <p:nvSpPr>
          <p:cNvPr id="269" name="Google Shape;269;p12"/>
          <p:cNvSpPr/>
          <p:nvPr/>
        </p:nvSpPr>
        <p:spPr>
          <a:xfrm>
            <a:off x="4572000" y="1965960"/>
            <a:ext cx="2971800" cy="731520"/>
          </a:xfrm>
          <a:prstGeom prst="roundRect">
            <a:avLst>
              <a:gd fmla="val 15000" name="adj"/>
            </a:avLst>
          </a:prstGeom>
          <a:solidFill>
            <a:srgbClr val="071120"/>
          </a:solidFill>
          <a:ln cap="flat" cmpd="sng" w="12700">
            <a:solidFill>
              <a:srgbClr val="D946EF">
                <a:alpha val="80000"/>
              </a:srgbClr>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spcBef>
                <a:spcPts val="0"/>
              </a:spcBef>
              <a:spcAft>
                <a:spcPts val="0"/>
              </a:spcAft>
              <a:buClr>
                <a:srgbClr val="F8FAFC"/>
              </a:buClr>
              <a:buSzPts val="1600"/>
              <a:buFont typeface="Inter"/>
              <a:buNone/>
            </a:pPr>
            <a:r>
              <a:rPr b="1" i="0" lang="en-US" sz="1600" u="none" cap="none" strike="noStrike">
                <a:solidFill>
                  <a:srgbClr val="F8FAFC"/>
                </a:solidFill>
                <a:latin typeface="Inter"/>
                <a:ea typeface="Inter"/>
                <a:cs typeface="Inter"/>
                <a:sym typeface="Inter"/>
              </a:rPr>
              <a:t>31-60 days</a:t>
            </a:r>
            <a:endParaRPr b="0" i="0" sz="16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600"/>
              <a:buFont typeface="Inter"/>
              <a:buNone/>
            </a:pPr>
            <a:r>
              <a:rPr b="1" i="0" lang="en-US" sz="1600" u="none" cap="none" strike="noStrike">
                <a:solidFill>
                  <a:srgbClr val="F8FAFC"/>
                </a:solidFill>
                <a:latin typeface="Inter"/>
                <a:ea typeface="Inter"/>
                <a:cs typeface="Inter"/>
                <a:sym typeface="Inter"/>
              </a:rPr>
              <a:t>Package and prove</a:t>
            </a:r>
            <a:endParaRPr b="0" i="0" sz="1600" u="none" cap="none" strike="noStrike">
              <a:solidFill>
                <a:schemeClr val="dk1"/>
              </a:solidFill>
              <a:latin typeface="Inter"/>
              <a:ea typeface="Inter"/>
              <a:cs typeface="Inter"/>
              <a:sym typeface="Inter"/>
            </a:endParaRPr>
          </a:p>
        </p:txBody>
      </p:sp>
      <p:sp>
        <p:nvSpPr>
          <p:cNvPr id="270" name="Google Shape;270;p12"/>
          <p:cNvSpPr/>
          <p:nvPr/>
        </p:nvSpPr>
        <p:spPr>
          <a:xfrm>
            <a:off x="4718304" y="2962656"/>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Create context packs</a:t>
            </a:r>
            <a:endParaRPr b="0" i="0" sz="1120" u="none" cap="none" strike="noStrike">
              <a:solidFill>
                <a:schemeClr val="dk1"/>
              </a:solidFill>
              <a:latin typeface="Inter"/>
              <a:ea typeface="Inter"/>
              <a:cs typeface="Inter"/>
              <a:sym typeface="Inter"/>
            </a:endParaRPr>
          </a:p>
        </p:txBody>
      </p:sp>
      <p:sp>
        <p:nvSpPr>
          <p:cNvPr id="271" name="Google Shape;271;p12"/>
          <p:cNvSpPr/>
          <p:nvPr/>
        </p:nvSpPr>
        <p:spPr>
          <a:xfrm>
            <a:off x="4718304" y="3346704"/>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Standardize PR evidence packet</a:t>
            </a:r>
            <a:endParaRPr b="0" i="0" sz="1120" u="none" cap="none" strike="noStrike">
              <a:solidFill>
                <a:schemeClr val="dk1"/>
              </a:solidFill>
              <a:latin typeface="Inter"/>
              <a:ea typeface="Inter"/>
              <a:cs typeface="Inter"/>
              <a:sym typeface="Inter"/>
            </a:endParaRPr>
          </a:p>
        </p:txBody>
      </p:sp>
      <p:sp>
        <p:nvSpPr>
          <p:cNvPr id="272" name="Google Shape;272;p12"/>
          <p:cNvSpPr/>
          <p:nvPr/>
        </p:nvSpPr>
        <p:spPr>
          <a:xfrm>
            <a:off x="4718304" y="3730752"/>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Run evaluation set</a:t>
            </a:r>
            <a:endParaRPr b="0" i="0" sz="1120" u="none" cap="none" strike="noStrike">
              <a:solidFill>
                <a:schemeClr val="dk1"/>
              </a:solidFill>
              <a:latin typeface="Inter"/>
              <a:ea typeface="Inter"/>
              <a:cs typeface="Inter"/>
              <a:sym typeface="Inter"/>
            </a:endParaRPr>
          </a:p>
        </p:txBody>
      </p:sp>
      <p:sp>
        <p:nvSpPr>
          <p:cNvPr id="273" name="Google Shape;273;p12"/>
          <p:cNvSpPr/>
          <p:nvPr/>
        </p:nvSpPr>
        <p:spPr>
          <a:xfrm>
            <a:off x="4718304" y="4114800"/>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Train champions</a:t>
            </a:r>
            <a:endParaRPr b="0" i="0" sz="1120" u="none" cap="none" strike="noStrike">
              <a:solidFill>
                <a:schemeClr val="dk1"/>
              </a:solidFill>
              <a:latin typeface="Inter"/>
              <a:ea typeface="Inter"/>
              <a:cs typeface="Inter"/>
              <a:sym typeface="Inter"/>
            </a:endParaRPr>
          </a:p>
        </p:txBody>
      </p:sp>
      <p:cxnSp>
        <p:nvCxnSpPr>
          <p:cNvPr id="274" name="Google Shape;274;p12"/>
          <p:cNvCxnSpPr/>
          <p:nvPr/>
        </p:nvCxnSpPr>
        <p:spPr>
          <a:xfrm>
            <a:off x="7699248" y="2331720"/>
            <a:ext cx="438912" cy="0"/>
          </a:xfrm>
          <a:prstGeom prst="straightConnector1">
            <a:avLst/>
          </a:prstGeom>
          <a:noFill/>
          <a:ln cap="flat" cmpd="sng" w="13950">
            <a:solidFill>
              <a:srgbClr val="263753">
                <a:alpha val="92156"/>
              </a:srgbClr>
            </a:solidFill>
            <a:prstDash val="solid"/>
            <a:round/>
            <a:headEnd len="sm" w="sm" type="none"/>
            <a:tailEnd len="med" w="med" type="triangle"/>
          </a:ln>
        </p:spPr>
      </p:cxnSp>
      <p:sp>
        <p:nvSpPr>
          <p:cNvPr id="275" name="Google Shape;275;p12"/>
          <p:cNvSpPr/>
          <p:nvPr/>
        </p:nvSpPr>
        <p:spPr>
          <a:xfrm>
            <a:off x="8366760" y="1965960"/>
            <a:ext cx="2971800" cy="731520"/>
          </a:xfrm>
          <a:prstGeom prst="roundRect">
            <a:avLst>
              <a:gd fmla="val 15000" name="adj"/>
            </a:avLst>
          </a:prstGeom>
          <a:solidFill>
            <a:srgbClr val="071120"/>
          </a:solidFill>
          <a:ln cap="flat" cmpd="sng" w="12700">
            <a:solidFill>
              <a:srgbClr val="B9FF66">
                <a:alpha val="80000"/>
              </a:srgbClr>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spcBef>
                <a:spcPts val="0"/>
              </a:spcBef>
              <a:spcAft>
                <a:spcPts val="0"/>
              </a:spcAft>
              <a:buClr>
                <a:srgbClr val="F8FAFC"/>
              </a:buClr>
              <a:buSzPts val="1600"/>
              <a:buFont typeface="Inter"/>
              <a:buNone/>
            </a:pPr>
            <a:r>
              <a:rPr b="1" i="0" lang="en-US" sz="1600" u="none" cap="none" strike="noStrike">
                <a:solidFill>
                  <a:srgbClr val="F8FAFC"/>
                </a:solidFill>
                <a:latin typeface="Inter"/>
                <a:ea typeface="Inter"/>
                <a:cs typeface="Inter"/>
                <a:sym typeface="Inter"/>
              </a:rPr>
              <a:t>61-90 days</a:t>
            </a:r>
            <a:endParaRPr b="0" i="0" sz="16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600"/>
              <a:buFont typeface="Inter"/>
              <a:buNone/>
            </a:pPr>
            <a:r>
              <a:rPr b="1" i="0" lang="en-US" sz="1600" u="none" cap="none" strike="noStrike">
                <a:solidFill>
                  <a:srgbClr val="F8FAFC"/>
                </a:solidFill>
                <a:latin typeface="Inter"/>
                <a:ea typeface="Inter"/>
                <a:cs typeface="Inter"/>
                <a:sym typeface="Inter"/>
              </a:rPr>
              <a:t>Scale with control</a:t>
            </a:r>
            <a:endParaRPr b="0" i="0" sz="1600" u="none" cap="none" strike="noStrike">
              <a:solidFill>
                <a:schemeClr val="dk1"/>
              </a:solidFill>
              <a:latin typeface="Inter"/>
              <a:ea typeface="Inter"/>
              <a:cs typeface="Inter"/>
              <a:sym typeface="Inter"/>
            </a:endParaRPr>
          </a:p>
        </p:txBody>
      </p:sp>
      <p:sp>
        <p:nvSpPr>
          <p:cNvPr id="276" name="Google Shape;276;p12"/>
          <p:cNvSpPr/>
          <p:nvPr/>
        </p:nvSpPr>
        <p:spPr>
          <a:xfrm>
            <a:off x="8513064" y="2962656"/>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Expand to design/review/ops</a:t>
            </a:r>
            <a:endParaRPr b="0" i="0" sz="1120" u="none" cap="none" strike="noStrike">
              <a:solidFill>
                <a:schemeClr val="dk1"/>
              </a:solidFill>
              <a:latin typeface="Inter"/>
              <a:ea typeface="Inter"/>
              <a:cs typeface="Inter"/>
              <a:sym typeface="Inter"/>
            </a:endParaRPr>
          </a:p>
        </p:txBody>
      </p:sp>
      <p:sp>
        <p:nvSpPr>
          <p:cNvPr id="277" name="Google Shape;277;p12"/>
          <p:cNvSpPr/>
          <p:nvPr/>
        </p:nvSpPr>
        <p:spPr>
          <a:xfrm>
            <a:off x="8513064" y="3346704"/>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Instrument dashboards</a:t>
            </a:r>
            <a:endParaRPr b="0" i="0" sz="1120" u="none" cap="none" strike="noStrike">
              <a:solidFill>
                <a:schemeClr val="dk1"/>
              </a:solidFill>
              <a:latin typeface="Inter"/>
              <a:ea typeface="Inter"/>
              <a:cs typeface="Inter"/>
              <a:sym typeface="Inter"/>
            </a:endParaRPr>
          </a:p>
        </p:txBody>
      </p:sp>
      <p:sp>
        <p:nvSpPr>
          <p:cNvPr id="278" name="Google Shape;278;p12"/>
          <p:cNvSpPr/>
          <p:nvPr/>
        </p:nvSpPr>
        <p:spPr>
          <a:xfrm>
            <a:off x="8513064" y="3730752"/>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Add governance reviews</a:t>
            </a:r>
            <a:endParaRPr b="0" i="0" sz="1120" u="none" cap="none" strike="noStrike">
              <a:solidFill>
                <a:schemeClr val="dk1"/>
              </a:solidFill>
              <a:latin typeface="Inter"/>
              <a:ea typeface="Inter"/>
              <a:cs typeface="Inter"/>
              <a:sym typeface="Inter"/>
            </a:endParaRPr>
          </a:p>
        </p:txBody>
      </p:sp>
      <p:sp>
        <p:nvSpPr>
          <p:cNvPr id="279" name="Google Shape;279;p12"/>
          <p:cNvSpPr/>
          <p:nvPr/>
        </p:nvSpPr>
        <p:spPr>
          <a:xfrm>
            <a:off x="8513064" y="4114800"/>
            <a:ext cx="2724912" cy="21031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120"/>
              <a:buFont typeface="Inter"/>
              <a:buNone/>
            </a:pPr>
            <a:r>
              <a:rPr b="0" i="0" lang="en-US" sz="1120" u="none" cap="none" strike="noStrike">
                <a:solidFill>
                  <a:srgbClr val="F8FAFC"/>
                </a:solidFill>
                <a:latin typeface="Inter"/>
                <a:ea typeface="Inter"/>
                <a:cs typeface="Inter"/>
                <a:sym typeface="Inter"/>
              </a:rPr>
              <a:t>- Publish lessons learned</a:t>
            </a:r>
            <a:endParaRPr b="0" i="0" sz="1120" u="none" cap="none" strike="noStrike">
              <a:solidFill>
                <a:schemeClr val="dk1"/>
              </a:solidFill>
              <a:latin typeface="Inter"/>
              <a:ea typeface="Inter"/>
              <a:cs typeface="Inter"/>
              <a:sym typeface="Inter"/>
            </a:endParaRPr>
          </a:p>
        </p:txBody>
      </p:sp>
      <p:sp>
        <p:nvSpPr>
          <p:cNvPr id="280" name="Google Shape;280;p12"/>
          <p:cNvSpPr/>
          <p:nvPr/>
        </p:nvSpPr>
        <p:spPr>
          <a:xfrm>
            <a:off x="2212848" y="5559552"/>
            <a:ext cx="7772400" cy="548640"/>
          </a:xfrm>
          <a:prstGeom prst="roundRect">
            <a:avLst>
              <a:gd fmla="val 20000" name="adj"/>
            </a:avLst>
          </a:prstGeom>
          <a:solidFill>
            <a:srgbClr val="071120"/>
          </a:solidFill>
          <a:ln cap="flat" cmpd="sng" w="12700">
            <a:solidFill>
              <a:srgbClr val="FBBF24">
                <a:alpha val="80000"/>
              </a:srgbClr>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spcBef>
                <a:spcPts val="0"/>
              </a:spcBef>
              <a:spcAft>
                <a:spcPts val="0"/>
              </a:spcAft>
              <a:buClr>
                <a:srgbClr val="F8FAFC"/>
              </a:buClr>
              <a:buSzPts val="1600"/>
              <a:buFont typeface="Inter"/>
              <a:buNone/>
            </a:pPr>
            <a:r>
              <a:rPr b="1" i="0" lang="en-US" sz="1600" u="none" cap="none" strike="noStrike">
                <a:solidFill>
                  <a:srgbClr val="F8FAFC"/>
                </a:solidFill>
                <a:latin typeface="Inter"/>
                <a:ea typeface="Inter"/>
                <a:cs typeface="Inter"/>
                <a:sym typeface="Inter"/>
              </a:rPr>
              <a:t>Leadership move: do not mandate AI usage. Mandate measurable workflow outcomes.</a:t>
            </a:r>
            <a:endParaRPr b="0" i="0" sz="1600" u="none" cap="none" strike="noStrike">
              <a:solidFill>
                <a:schemeClr val="dk1"/>
              </a:solidFill>
              <a:latin typeface="Inter"/>
              <a:ea typeface="Inter"/>
              <a:cs typeface="Inter"/>
              <a:sym typeface="Inter"/>
            </a:endParaRPr>
          </a:p>
        </p:txBody>
      </p:sp>
      <p:sp>
        <p:nvSpPr>
          <p:cNvPr id="281" name="Google Shape;281;p12"/>
          <p:cNvSpPr/>
          <p:nvPr/>
        </p:nvSpPr>
        <p:spPr>
          <a:xfrm>
            <a:off x="411480" y="6510528"/>
            <a:ext cx="2926080" cy="1463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The AI Runtime - Boston</a:t>
            </a:r>
            <a:endParaRPr b="0" i="0" sz="650" u="none" cap="none" strike="noStrike">
              <a:solidFill>
                <a:schemeClr val="dk1"/>
              </a:solidFill>
              <a:latin typeface="Inter"/>
              <a:ea typeface="Inter"/>
              <a:cs typeface="Inter"/>
              <a:sym typeface="Inter"/>
            </a:endParaRPr>
          </a:p>
        </p:txBody>
      </p:sp>
      <p:cxnSp>
        <p:nvCxnSpPr>
          <p:cNvPr id="282" name="Google Shape;282;p12"/>
          <p:cNvCxnSpPr/>
          <p:nvPr/>
        </p:nvCxnSpPr>
        <p:spPr>
          <a:xfrm>
            <a:off x="411480" y="6355080"/>
            <a:ext cx="11365992" cy="0"/>
          </a:xfrm>
          <a:prstGeom prst="straightConnector1">
            <a:avLst/>
          </a:prstGeom>
          <a:noFill/>
          <a:ln cap="flat" cmpd="sng" w="9525">
            <a:solidFill>
              <a:srgbClr val="20324D">
                <a:alpha val="90196"/>
              </a:srgbClr>
            </a:solidFill>
            <a:prstDash val="solid"/>
            <a:round/>
            <a:headEnd len="sm" w="sm" type="none"/>
            <a:tailEnd len="sm" w="sm" type="none"/>
          </a:ln>
        </p:spPr>
      </p:cxnSp>
      <p:sp>
        <p:nvSpPr>
          <p:cNvPr id="283" name="Google Shape;283;p12"/>
          <p:cNvSpPr/>
          <p:nvPr/>
        </p:nvSpPr>
        <p:spPr>
          <a:xfrm>
            <a:off x="11503152" y="6446520"/>
            <a:ext cx="274320" cy="146304"/>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12</a:t>
            </a:r>
            <a:endParaRPr b="0" i="0" sz="650" u="none" cap="none" strike="noStrike">
              <a:solidFill>
                <a:schemeClr val="dk1"/>
              </a:solidFill>
              <a:latin typeface="Inter"/>
              <a:ea typeface="Inter"/>
              <a:cs typeface="Inter"/>
              <a:sym typeface="Inter"/>
            </a:endParaRPr>
          </a:p>
        </p:txBody>
      </p:sp>
      <p:sp>
        <p:nvSpPr>
          <p:cNvPr id="284" name="Google Shape;284;p12"/>
          <p:cNvSpPr txBox="1"/>
          <p:nvPr>
            <p:ph idx="4294967295"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rgbClr val="728096"/>
                </a:solidFill>
                <a:latin typeface="Inter"/>
                <a:ea typeface="Inter"/>
                <a:cs typeface="Inter"/>
                <a:sym typeface="Inter"/>
              </a:rPr>
              <a:t>‹#›</a:t>
            </a:fld>
            <a:endParaRPr b="0" i="0" sz="1200" u="none" cap="none" strike="noStrike">
              <a:solidFill>
                <a:srgbClr val="728096"/>
              </a:solidFill>
              <a:latin typeface="Inter"/>
              <a:ea typeface="Inter"/>
              <a:cs typeface="Inter"/>
              <a:sym typeface="In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0"/>
        </a:solidFill>
      </p:bgPr>
    </p:bg>
    <p:spTree>
      <p:nvGrpSpPr>
        <p:cNvPr id="289" name="Shape 289"/>
        <p:cNvGrpSpPr/>
        <p:nvPr/>
      </p:nvGrpSpPr>
      <p:grpSpPr>
        <a:xfrm>
          <a:off x="0" y="0"/>
          <a:ext cx="0" cy="0"/>
          <a:chOff x="0" y="0"/>
          <a:chExt cx="0" cy="0"/>
        </a:xfrm>
      </p:grpSpPr>
      <p:pic>
        <p:nvPicPr>
          <p:cNvPr descr="/mnt/data/ai_teammate_assets/bg_ai_head_dark.jpg" id="290" name="Google Shape;290;p13"/>
          <p:cNvPicPr preferRelativeResize="0"/>
          <p:nvPr/>
        </p:nvPicPr>
        <p:blipFill rotWithShape="1">
          <a:blip r:embed="rId3">
            <a:alphaModFix/>
          </a:blip>
          <a:srcRect b="0" l="1" r="1" t="0"/>
          <a:stretch/>
        </p:blipFill>
        <p:spPr>
          <a:xfrm>
            <a:off x="0" y="0"/>
            <a:ext cx="12191695" cy="6858000"/>
          </a:xfrm>
          <a:prstGeom prst="rect">
            <a:avLst/>
          </a:prstGeom>
          <a:noFill/>
          <a:ln>
            <a:noFill/>
          </a:ln>
        </p:spPr>
      </p:pic>
      <p:sp>
        <p:nvSpPr>
          <p:cNvPr id="291" name="Google Shape;291;p13"/>
          <p:cNvSpPr/>
          <p:nvPr/>
        </p:nvSpPr>
        <p:spPr>
          <a:xfrm>
            <a:off x="548640" y="411480"/>
            <a:ext cx="201168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0E7FF"/>
              </a:buClr>
              <a:buSzPts val="880"/>
              <a:buFont typeface="Inter"/>
              <a:buNone/>
            </a:pPr>
            <a:r>
              <a:rPr b="1" i="0" lang="en-US" sz="880" u="none" cap="none" strike="noStrike">
                <a:solidFill>
                  <a:srgbClr val="20E7FF"/>
                </a:solidFill>
                <a:latin typeface="Inter"/>
                <a:ea typeface="Inter"/>
                <a:cs typeface="Inter"/>
                <a:sym typeface="Inter"/>
              </a:rPr>
              <a:t>CLOSING</a:t>
            </a:r>
            <a:endParaRPr b="0" i="0" sz="880" u="none" cap="none" strike="noStrike">
              <a:solidFill>
                <a:schemeClr val="dk1"/>
              </a:solidFill>
              <a:latin typeface="Inter"/>
              <a:ea typeface="Inter"/>
              <a:cs typeface="Inter"/>
              <a:sym typeface="Inter"/>
            </a:endParaRPr>
          </a:p>
        </p:txBody>
      </p:sp>
      <p:sp>
        <p:nvSpPr>
          <p:cNvPr id="292" name="Google Shape;292;p13"/>
          <p:cNvSpPr/>
          <p:nvPr/>
        </p:nvSpPr>
        <p:spPr>
          <a:xfrm>
            <a:off x="658368" y="932688"/>
            <a:ext cx="6400800" cy="10972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3100"/>
              <a:buFont typeface="Inter"/>
              <a:buNone/>
            </a:pPr>
            <a:r>
              <a:rPr b="1" i="0" lang="en-US" sz="3100" u="none" cap="none" strike="noStrike">
                <a:solidFill>
                  <a:srgbClr val="F8FAFC"/>
                </a:solidFill>
                <a:latin typeface="Inter"/>
                <a:ea typeface="Inter"/>
                <a:cs typeface="Inter"/>
                <a:sym typeface="Inter"/>
              </a:rPr>
              <a:t>The question is no longer:</a:t>
            </a:r>
            <a:endParaRPr b="0" i="0" sz="3100" u="none" cap="none" strike="noStrike">
              <a:solidFill>
                <a:schemeClr val="dk1"/>
              </a:solidFill>
              <a:latin typeface="Inter"/>
              <a:ea typeface="Inter"/>
              <a:cs typeface="Inter"/>
              <a:sym typeface="Inter"/>
            </a:endParaRPr>
          </a:p>
          <a:p>
            <a:pPr indent="0" lvl="0" marL="0" marR="0" rtl="0" algn="l">
              <a:spcBef>
                <a:spcPts val="0"/>
              </a:spcBef>
              <a:spcAft>
                <a:spcPts val="0"/>
              </a:spcAft>
              <a:buClr>
                <a:srgbClr val="F8FAFC"/>
              </a:buClr>
              <a:buSzPts val="3100"/>
              <a:buFont typeface="Inter"/>
              <a:buNone/>
            </a:pPr>
            <a:r>
              <a:rPr b="1" i="0" lang="en-US" sz="3100" u="none" cap="none" strike="noStrike">
                <a:solidFill>
                  <a:srgbClr val="F8FAFC"/>
                </a:solidFill>
                <a:latin typeface="Inter"/>
                <a:ea typeface="Inter"/>
                <a:cs typeface="Inter"/>
                <a:sym typeface="Inter"/>
              </a:rPr>
              <a:t>What can AI automate?</a:t>
            </a:r>
            <a:endParaRPr b="0" i="0" sz="3100" u="none" cap="none" strike="noStrike">
              <a:solidFill>
                <a:schemeClr val="dk1"/>
              </a:solidFill>
              <a:latin typeface="Inter"/>
              <a:ea typeface="Inter"/>
              <a:cs typeface="Inter"/>
              <a:sym typeface="Inter"/>
            </a:endParaRPr>
          </a:p>
        </p:txBody>
      </p:sp>
      <p:sp>
        <p:nvSpPr>
          <p:cNvPr id="293" name="Google Shape;293;p13"/>
          <p:cNvSpPr/>
          <p:nvPr/>
        </p:nvSpPr>
        <p:spPr>
          <a:xfrm>
            <a:off x="658368" y="2377440"/>
            <a:ext cx="6400800" cy="1024128"/>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69F7FF"/>
              </a:buClr>
              <a:buSzPts val="3100"/>
              <a:buFont typeface="Inter"/>
              <a:buNone/>
            </a:pPr>
            <a:r>
              <a:rPr b="1" i="0" lang="en-US" sz="3100" u="none" cap="none" strike="noStrike">
                <a:solidFill>
                  <a:srgbClr val="69F7FF"/>
                </a:solidFill>
                <a:latin typeface="Inter"/>
                <a:ea typeface="Inter"/>
                <a:cs typeface="Inter"/>
                <a:sym typeface="Inter"/>
              </a:rPr>
              <a:t>The better question is:</a:t>
            </a:r>
            <a:endParaRPr b="0" i="0" sz="3100" u="none" cap="none" strike="noStrike">
              <a:solidFill>
                <a:schemeClr val="dk1"/>
              </a:solidFill>
              <a:latin typeface="Inter"/>
              <a:ea typeface="Inter"/>
              <a:cs typeface="Inter"/>
              <a:sym typeface="Inter"/>
            </a:endParaRPr>
          </a:p>
          <a:p>
            <a:pPr indent="0" lvl="0" marL="0" marR="0" rtl="0" algn="l">
              <a:spcBef>
                <a:spcPts val="0"/>
              </a:spcBef>
              <a:spcAft>
                <a:spcPts val="0"/>
              </a:spcAft>
              <a:buClr>
                <a:srgbClr val="69F7FF"/>
              </a:buClr>
              <a:buSzPts val="3100"/>
              <a:buFont typeface="Inter"/>
              <a:buNone/>
            </a:pPr>
            <a:r>
              <a:rPr b="1" i="0" lang="en-US" sz="3100" u="none" cap="none" strike="noStrike">
                <a:solidFill>
                  <a:srgbClr val="69F7FF"/>
                </a:solidFill>
                <a:latin typeface="Inter"/>
                <a:ea typeface="Inter"/>
                <a:cs typeface="Inter"/>
                <a:sym typeface="Inter"/>
              </a:rPr>
              <a:t>Where should AI participate?</a:t>
            </a:r>
            <a:endParaRPr b="0" i="0" sz="3100" u="none" cap="none" strike="noStrike">
              <a:solidFill>
                <a:schemeClr val="dk1"/>
              </a:solidFill>
              <a:latin typeface="Inter"/>
              <a:ea typeface="Inter"/>
              <a:cs typeface="Inter"/>
              <a:sym typeface="Inter"/>
            </a:endParaRPr>
          </a:p>
        </p:txBody>
      </p:sp>
      <p:sp>
        <p:nvSpPr>
          <p:cNvPr id="294" name="Google Shape;294;p13"/>
          <p:cNvSpPr/>
          <p:nvPr/>
        </p:nvSpPr>
        <p:spPr>
          <a:xfrm>
            <a:off x="713224" y="5623550"/>
            <a:ext cx="38613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8FAFC"/>
              </a:buClr>
              <a:buSzPts val="1200"/>
              <a:buFont typeface="Inter"/>
              <a:buNone/>
            </a:pPr>
            <a:r>
              <a:rPr b="1" i="0" lang="en-US" sz="1700" u="none" cap="none" strike="noStrike">
                <a:solidFill>
                  <a:srgbClr val="F8FAFC"/>
                </a:solidFill>
                <a:latin typeface="Inter"/>
                <a:ea typeface="Inter"/>
                <a:cs typeface="Inter"/>
                <a:sym typeface="Inter"/>
              </a:rPr>
              <a:t>Nirmal Kumar Jingar</a:t>
            </a:r>
            <a:endParaRPr b="0" i="0" sz="1700" u="none" cap="none" strike="noStrike">
              <a:solidFill>
                <a:schemeClr val="dk1"/>
              </a:solidFill>
              <a:latin typeface="Inter"/>
              <a:ea typeface="Inter"/>
              <a:cs typeface="Inter"/>
              <a:sym typeface="Inter"/>
            </a:endParaRPr>
          </a:p>
        </p:txBody>
      </p:sp>
      <p:sp>
        <p:nvSpPr>
          <p:cNvPr id="295" name="Google Shape;295;p13"/>
          <p:cNvSpPr/>
          <p:nvPr/>
        </p:nvSpPr>
        <p:spPr>
          <a:xfrm>
            <a:off x="713224" y="5897877"/>
            <a:ext cx="6864300" cy="201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A9B6CA"/>
              </a:buClr>
              <a:buSzPts val="950"/>
              <a:buFont typeface="Inter"/>
              <a:buNone/>
            </a:pPr>
            <a:r>
              <a:rPr b="0" i="0" lang="en-US" sz="1450" u="none" cap="none" strike="noStrike">
                <a:solidFill>
                  <a:srgbClr val="A9B6CA"/>
                </a:solidFill>
                <a:latin typeface="Inter"/>
                <a:ea typeface="Inter"/>
                <a:cs typeface="Inter"/>
                <a:sym typeface="Inter"/>
              </a:rPr>
              <a:t>AI as a Teammate: Driving Double-Digit Engineering Productivity Gains</a:t>
            </a:r>
            <a:endParaRPr b="0" i="0" sz="1450" u="none" cap="none" strike="noStrike">
              <a:solidFill>
                <a:schemeClr val="dk1"/>
              </a:solidFill>
              <a:latin typeface="Inter"/>
              <a:ea typeface="Inter"/>
              <a:cs typeface="Inter"/>
              <a:sym typeface="Inter"/>
            </a:endParaRPr>
          </a:p>
        </p:txBody>
      </p:sp>
      <p:sp>
        <p:nvSpPr>
          <p:cNvPr id="296" name="Google Shape;296;p13"/>
          <p:cNvSpPr/>
          <p:nvPr/>
        </p:nvSpPr>
        <p:spPr>
          <a:xfrm>
            <a:off x="411480" y="6510528"/>
            <a:ext cx="2926080" cy="1463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The AI Runtime - Boston</a:t>
            </a:r>
            <a:endParaRPr b="0" i="0" sz="650" u="none" cap="none" strike="noStrike">
              <a:solidFill>
                <a:schemeClr val="dk1"/>
              </a:solidFill>
              <a:latin typeface="Inter"/>
              <a:ea typeface="Inter"/>
              <a:cs typeface="Inter"/>
              <a:sym typeface="Inter"/>
            </a:endParaRPr>
          </a:p>
        </p:txBody>
      </p:sp>
      <p:cxnSp>
        <p:nvCxnSpPr>
          <p:cNvPr id="297" name="Google Shape;297;p13"/>
          <p:cNvCxnSpPr/>
          <p:nvPr/>
        </p:nvCxnSpPr>
        <p:spPr>
          <a:xfrm>
            <a:off x="411480" y="6355080"/>
            <a:ext cx="11365992" cy="0"/>
          </a:xfrm>
          <a:prstGeom prst="straightConnector1">
            <a:avLst/>
          </a:prstGeom>
          <a:noFill/>
          <a:ln cap="flat" cmpd="sng" w="9525">
            <a:solidFill>
              <a:srgbClr val="20324D">
                <a:alpha val="90196"/>
              </a:srgbClr>
            </a:solidFill>
            <a:prstDash val="solid"/>
            <a:round/>
            <a:headEnd len="sm" w="sm" type="none"/>
            <a:tailEnd len="sm" w="sm" type="none"/>
          </a:ln>
        </p:spPr>
      </p:cxnSp>
      <p:sp>
        <p:nvSpPr>
          <p:cNvPr id="298" name="Google Shape;298;p13"/>
          <p:cNvSpPr/>
          <p:nvPr/>
        </p:nvSpPr>
        <p:spPr>
          <a:xfrm>
            <a:off x="11503152" y="6446520"/>
            <a:ext cx="274320" cy="146304"/>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13</a:t>
            </a:r>
            <a:endParaRPr b="0" i="0" sz="650" u="none" cap="none" strike="noStrike">
              <a:solidFill>
                <a:schemeClr val="dk1"/>
              </a:solidFill>
              <a:latin typeface="Inter"/>
              <a:ea typeface="Inter"/>
              <a:cs typeface="Inter"/>
              <a:sym typeface="Inter"/>
            </a:endParaRPr>
          </a:p>
        </p:txBody>
      </p:sp>
      <p:sp>
        <p:nvSpPr>
          <p:cNvPr id="299" name="Google Shape;299;p13"/>
          <p:cNvSpPr txBox="1"/>
          <p:nvPr>
            <p:ph idx="4294967295"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rgbClr val="728096"/>
                </a:solidFill>
                <a:latin typeface="Inter"/>
                <a:ea typeface="Inter"/>
                <a:cs typeface="Inter"/>
                <a:sym typeface="Inter"/>
              </a:rPr>
              <a:t>‹#›</a:t>
            </a:fld>
            <a:endParaRPr b="0" i="0" sz="1200" u="none" cap="none" strike="noStrike">
              <a:solidFill>
                <a:srgbClr val="728096"/>
              </a:solidFill>
              <a:latin typeface="Inter"/>
              <a:ea typeface="Inter"/>
              <a:cs typeface="Inter"/>
              <a:sym typeface="Inter"/>
            </a:endParaRPr>
          </a:p>
        </p:txBody>
      </p:sp>
      <p:pic>
        <p:nvPicPr>
          <p:cNvPr id="300" name="Google Shape;300;p13"/>
          <p:cNvPicPr preferRelativeResize="0"/>
          <p:nvPr/>
        </p:nvPicPr>
        <p:blipFill rotWithShape="1">
          <a:blip r:embed="rId4">
            <a:alphaModFix/>
          </a:blip>
          <a:srcRect b="0" l="0" r="0" t="0"/>
          <a:stretch/>
        </p:blipFill>
        <p:spPr>
          <a:xfrm>
            <a:off x="9220030" y="3825438"/>
            <a:ext cx="1967190" cy="1994584"/>
          </a:xfrm>
          <a:prstGeom prst="rect">
            <a:avLst/>
          </a:prstGeom>
          <a:noFill/>
          <a:ln>
            <a:noFill/>
          </a:ln>
        </p:spPr>
      </p:pic>
      <p:sp>
        <p:nvSpPr>
          <p:cNvPr id="301" name="Google Shape;301;p13"/>
          <p:cNvSpPr/>
          <p:nvPr/>
        </p:nvSpPr>
        <p:spPr>
          <a:xfrm>
            <a:off x="8557682" y="6005241"/>
            <a:ext cx="329190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8FAFC"/>
              </a:buClr>
              <a:buSzPts val="1200"/>
              <a:buFont typeface="Inter"/>
              <a:buNone/>
            </a:pPr>
            <a:r>
              <a:rPr b="1" lang="en-US" sz="1200">
                <a:solidFill>
                  <a:schemeClr val="lt2"/>
                </a:solidFill>
                <a:latin typeface="Inter"/>
                <a:ea typeface="Inter"/>
                <a:cs typeface="Inter"/>
                <a:sym typeface="Inter"/>
              </a:rPr>
              <a:t>Slides • Resources • LinkedIn</a:t>
            </a:r>
            <a:endParaRPr b="0" i="0" sz="1200" u="none" cap="none" strike="noStrike">
              <a:solidFill>
                <a:schemeClr val="lt2"/>
              </a:solidFill>
              <a:latin typeface="Inter"/>
              <a:ea typeface="Inter"/>
              <a:cs typeface="Inter"/>
              <a:sym typeface="Inter"/>
            </a:endParaRPr>
          </a:p>
        </p:txBody>
      </p:sp>
      <p:sp>
        <p:nvSpPr>
          <p:cNvPr id="302" name="Google Shape;302;p13"/>
          <p:cNvSpPr/>
          <p:nvPr/>
        </p:nvSpPr>
        <p:spPr>
          <a:xfrm>
            <a:off x="8557682" y="3411641"/>
            <a:ext cx="329190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8FAFC"/>
              </a:buClr>
              <a:buSzPts val="1200"/>
              <a:buFont typeface="Inter"/>
              <a:buNone/>
            </a:pPr>
            <a:r>
              <a:rPr b="1" lang="en-US" sz="1200">
                <a:solidFill>
                  <a:schemeClr val="lt2"/>
                </a:solidFill>
                <a:latin typeface="Inter"/>
                <a:ea typeface="Inter"/>
                <a:cs typeface="Inter"/>
                <a:sym typeface="Inter"/>
              </a:rPr>
              <a:t>Connect with me</a:t>
            </a:r>
            <a:endParaRPr b="0" i="0" sz="1200" u="none" cap="none" strike="noStrike">
              <a:solidFill>
                <a:schemeClr val="lt2"/>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0"/>
        </a:solidFill>
      </p:bgPr>
    </p:bg>
    <p:spTree>
      <p:nvGrpSpPr>
        <p:cNvPr id="36" name="Shape 36"/>
        <p:cNvGrpSpPr/>
        <p:nvPr/>
      </p:nvGrpSpPr>
      <p:grpSpPr>
        <a:xfrm>
          <a:off x="0" y="0"/>
          <a:ext cx="0" cy="0"/>
          <a:chOff x="0" y="0"/>
          <a:chExt cx="0" cy="0"/>
        </a:xfrm>
      </p:grpSpPr>
      <p:pic>
        <p:nvPicPr>
          <p:cNvPr descr="/mnt/data/ai_teammate_assets/bg_abstract_dark.jpg" id="37" name="Google Shape;37;p2"/>
          <p:cNvPicPr preferRelativeResize="0"/>
          <p:nvPr/>
        </p:nvPicPr>
        <p:blipFill rotWithShape="1">
          <a:blip r:embed="rId3">
            <a:alphaModFix/>
          </a:blip>
          <a:srcRect b="0" l="1" r="1" t="0"/>
          <a:stretch/>
        </p:blipFill>
        <p:spPr>
          <a:xfrm>
            <a:off x="0" y="0"/>
            <a:ext cx="12191695" cy="6858000"/>
          </a:xfrm>
          <a:prstGeom prst="rect">
            <a:avLst/>
          </a:prstGeom>
          <a:noFill/>
          <a:ln>
            <a:noFill/>
          </a:ln>
        </p:spPr>
      </p:pic>
      <p:sp>
        <p:nvSpPr>
          <p:cNvPr id="38" name="Google Shape;38;p2"/>
          <p:cNvSpPr/>
          <p:nvPr/>
        </p:nvSpPr>
        <p:spPr>
          <a:xfrm>
            <a:off x="548640" y="411480"/>
            <a:ext cx="219456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0E7FF"/>
              </a:buClr>
              <a:buSzPts val="880"/>
              <a:buFont typeface="Inter"/>
              <a:buNone/>
            </a:pPr>
            <a:r>
              <a:rPr b="1" i="0" lang="en-US" sz="880" u="none" cap="none" strike="noStrike">
                <a:solidFill>
                  <a:srgbClr val="20E7FF"/>
                </a:solidFill>
                <a:latin typeface="Inter"/>
                <a:ea typeface="Inter"/>
                <a:cs typeface="Inter"/>
                <a:sym typeface="Inter"/>
              </a:rPr>
              <a:t>OPENING HOOK</a:t>
            </a:r>
            <a:endParaRPr b="0" i="0" sz="880" u="none" cap="none" strike="noStrike">
              <a:solidFill>
                <a:schemeClr val="dk1"/>
              </a:solidFill>
              <a:latin typeface="Inter"/>
              <a:ea typeface="Inter"/>
              <a:cs typeface="Inter"/>
              <a:sym typeface="Inter"/>
            </a:endParaRPr>
          </a:p>
        </p:txBody>
      </p:sp>
      <p:sp>
        <p:nvSpPr>
          <p:cNvPr id="39" name="Google Shape;39;p2"/>
          <p:cNvSpPr/>
          <p:nvPr/>
        </p:nvSpPr>
        <p:spPr>
          <a:xfrm>
            <a:off x="548650" y="731525"/>
            <a:ext cx="9398400" cy="5028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3100"/>
              <a:buFont typeface="Inter"/>
              <a:buNone/>
            </a:pPr>
            <a:r>
              <a:rPr b="1" i="0" lang="en-US" sz="3100" u="none" cap="none" strike="noStrike">
                <a:solidFill>
                  <a:srgbClr val="F8FAFC"/>
                </a:solidFill>
                <a:latin typeface="Inter"/>
                <a:ea typeface="Inter"/>
                <a:cs typeface="Inter"/>
                <a:sym typeface="Inter"/>
              </a:rPr>
              <a:t>The hidden bottleneck is not typing code.</a:t>
            </a:r>
            <a:endParaRPr b="0" i="0" sz="3100" u="none" cap="none" strike="noStrike">
              <a:solidFill>
                <a:schemeClr val="dk1"/>
              </a:solidFill>
              <a:latin typeface="Inter"/>
              <a:ea typeface="Inter"/>
              <a:cs typeface="Inter"/>
              <a:sym typeface="Inter"/>
            </a:endParaRPr>
          </a:p>
        </p:txBody>
      </p:sp>
      <p:sp>
        <p:nvSpPr>
          <p:cNvPr id="40" name="Google Shape;40;p2"/>
          <p:cNvSpPr/>
          <p:nvPr/>
        </p:nvSpPr>
        <p:spPr>
          <a:xfrm>
            <a:off x="658368" y="1481328"/>
            <a:ext cx="5486400" cy="77724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2700"/>
              <a:buFont typeface="Inter"/>
              <a:buNone/>
            </a:pPr>
            <a:r>
              <a:rPr b="1" i="0" lang="en-US" sz="2700" u="none" cap="none" strike="noStrike">
                <a:solidFill>
                  <a:srgbClr val="F8FAFC"/>
                </a:solidFill>
                <a:latin typeface="Inter"/>
                <a:ea typeface="Inter"/>
                <a:cs typeface="Inter"/>
                <a:sym typeface="Inter"/>
              </a:rPr>
              <a:t>AI can make a developer faster</a:t>
            </a:r>
            <a:endParaRPr b="0" i="0" sz="2700" u="none" cap="none" strike="noStrike">
              <a:solidFill>
                <a:schemeClr val="dk1"/>
              </a:solidFill>
              <a:latin typeface="Inter"/>
              <a:ea typeface="Inter"/>
              <a:cs typeface="Inter"/>
              <a:sym typeface="Inter"/>
            </a:endParaRPr>
          </a:p>
          <a:p>
            <a:pPr indent="0" lvl="0" marL="0" marR="0" rtl="0" algn="l">
              <a:spcBef>
                <a:spcPts val="0"/>
              </a:spcBef>
              <a:spcAft>
                <a:spcPts val="0"/>
              </a:spcAft>
              <a:buClr>
                <a:srgbClr val="F8FAFC"/>
              </a:buClr>
              <a:buSzPts val="2700"/>
              <a:buFont typeface="Inter"/>
              <a:buNone/>
            </a:pPr>
            <a:r>
              <a:rPr b="1" i="0" lang="en-US" sz="2700" u="none" cap="none" strike="noStrike">
                <a:solidFill>
                  <a:srgbClr val="F8FAFC"/>
                </a:solidFill>
                <a:latin typeface="Inter"/>
                <a:ea typeface="Inter"/>
                <a:cs typeface="Inter"/>
                <a:sym typeface="Inter"/>
              </a:rPr>
              <a:t>and still make the team slower.</a:t>
            </a:r>
            <a:endParaRPr b="0" i="0" sz="2700" u="none" cap="none" strike="noStrike">
              <a:solidFill>
                <a:schemeClr val="dk1"/>
              </a:solidFill>
              <a:latin typeface="Inter"/>
              <a:ea typeface="Inter"/>
              <a:cs typeface="Inter"/>
              <a:sym typeface="Inter"/>
            </a:endParaRPr>
          </a:p>
        </p:txBody>
      </p:sp>
      <p:sp>
        <p:nvSpPr>
          <p:cNvPr id="41" name="Google Shape;41;p2"/>
          <p:cNvSpPr/>
          <p:nvPr/>
        </p:nvSpPr>
        <p:spPr>
          <a:xfrm>
            <a:off x="676656" y="2395728"/>
            <a:ext cx="5577840" cy="54864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A9B6CA"/>
              </a:buClr>
              <a:buSzPts val="1400"/>
              <a:buFont typeface="Inter"/>
              <a:buNone/>
            </a:pPr>
            <a:r>
              <a:rPr b="0" i="0" lang="en-US" sz="1400" u="none" cap="none" strike="noStrike">
                <a:solidFill>
                  <a:srgbClr val="A9B6CA"/>
                </a:solidFill>
                <a:latin typeface="Inter"/>
                <a:ea typeface="Inter"/>
                <a:cs typeface="Inter"/>
                <a:sym typeface="Inter"/>
              </a:rPr>
              <a:t>Local speed only becomes productivity when the whole value stream absorbs it: review, tests, release, operations, and learning.</a:t>
            </a:r>
            <a:endParaRPr b="0" i="0" sz="1400" u="none" cap="none" strike="noStrike">
              <a:solidFill>
                <a:schemeClr val="dk1"/>
              </a:solidFill>
              <a:latin typeface="Inter"/>
              <a:ea typeface="Inter"/>
              <a:cs typeface="Inter"/>
              <a:sym typeface="Inter"/>
            </a:endParaRPr>
          </a:p>
        </p:txBody>
      </p:sp>
      <p:cxnSp>
        <p:nvCxnSpPr>
          <p:cNvPr id="42" name="Google Shape;42;p2"/>
          <p:cNvCxnSpPr/>
          <p:nvPr/>
        </p:nvCxnSpPr>
        <p:spPr>
          <a:xfrm>
            <a:off x="1554480" y="4370832"/>
            <a:ext cx="594360" cy="0"/>
          </a:xfrm>
          <a:prstGeom prst="straightConnector1">
            <a:avLst/>
          </a:prstGeom>
          <a:noFill/>
          <a:ln cap="flat" cmpd="sng" w="15225">
            <a:solidFill>
              <a:srgbClr val="263753"/>
            </a:solidFill>
            <a:prstDash val="solid"/>
            <a:round/>
            <a:headEnd len="sm" w="sm" type="none"/>
            <a:tailEnd len="med" w="med" type="triangle"/>
          </a:ln>
        </p:spPr>
      </p:cxnSp>
      <p:cxnSp>
        <p:nvCxnSpPr>
          <p:cNvPr id="43" name="Google Shape;43;p2"/>
          <p:cNvCxnSpPr/>
          <p:nvPr/>
        </p:nvCxnSpPr>
        <p:spPr>
          <a:xfrm>
            <a:off x="3017520" y="4370832"/>
            <a:ext cx="594360" cy="0"/>
          </a:xfrm>
          <a:prstGeom prst="straightConnector1">
            <a:avLst/>
          </a:prstGeom>
          <a:noFill/>
          <a:ln cap="flat" cmpd="sng" w="15225">
            <a:solidFill>
              <a:srgbClr val="263753"/>
            </a:solidFill>
            <a:prstDash val="solid"/>
            <a:round/>
            <a:headEnd len="sm" w="sm" type="none"/>
            <a:tailEnd len="med" w="med" type="triangle"/>
          </a:ln>
        </p:spPr>
      </p:cxnSp>
      <p:cxnSp>
        <p:nvCxnSpPr>
          <p:cNvPr id="44" name="Google Shape;44;p2"/>
          <p:cNvCxnSpPr/>
          <p:nvPr/>
        </p:nvCxnSpPr>
        <p:spPr>
          <a:xfrm>
            <a:off x="4480560" y="4370832"/>
            <a:ext cx="594360" cy="0"/>
          </a:xfrm>
          <a:prstGeom prst="straightConnector1">
            <a:avLst/>
          </a:prstGeom>
          <a:noFill/>
          <a:ln cap="flat" cmpd="sng" w="15225">
            <a:solidFill>
              <a:srgbClr val="263753"/>
            </a:solidFill>
            <a:prstDash val="solid"/>
            <a:round/>
            <a:headEnd len="sm" w="sm" type="none"/>
            <a:tailEnd len="med" w="med" type="triangle"/>
          </a:ln>
        </p:spPr>
      </p:cxnSp>
      <p:cxnSp>
        <p:nvCxnSpPr>
          <p:cNvPr id="45" name="Google Shape;45;p2"/>
          <p:cNvCxnSpPr/>
          <p:nvPr/>
        </p:nvCxnSpPr>
        <p:spPr>
          <a:xfrm>
            <a:off x="5943600" y="4370832"/>
            <a:ext cx="594360" cy="0"/>
          </a:xfrm>
          <a:prstGeom prst="straightConnector1">
            <a:avLst/>
          </a:prstGeom>
          <a:noFill/>
          <a:ln cap="flat" cmpd="sng" w="15225">
            <a:solidFill>
              <a:srgbClr val="263753"/>
            </a:solidFill>
            <a:prstDash val="solid"/>
            <a:round/>
            <a:headEnd len="sm" w="sm" type="none"/>
            <a:tailEnd len="med" w="med" type="triangle"/>
          </a:ln>
        </p:spPr>
      </p:cxnSp>
      <p:cxnSp>
        <p:nvCxnSpPr>
          <p:cNvPr id="46" name="Google Shape;46;p2"/>
          <p:cNvCxnSpPr/>
          <p:nvPr/>
        </p:nvCxnSpPr>
        <p:spPr>
          <a:xfrm>
            <a:off x="7406640" y="4370832"/>
            <a:ext cx="594360" cy="0"/>
          </a:xfrm>
          <a:prstGeom prst="straightConnector1">
            <a:avLst/>
          </a:prstGeom>
          <a:noFill/>
          <a:ln cap="flat" cmpd="sng" w="15225">
            <a:solidFill>
              <a:srgbClr val="263753"/>
            </a:solidFill>
            <a:prstDash val="solid"/>
            <a:round/>
            <a:headEnd len="sm" w="sm" type="none"/>
            <a:tailEnd len="med" w="med" type="triangle"/>
          </a:ln>
        </p:spPr>
      </p:cxnSp>
      <p:cxnSp>
        <p:nvCxnSpPr>
          <p:cNvPr id="47" name="Google Shape;47;p2"/>
          <p:cNvCxnSpPr/>
          <p:nvPr/>
        </p:nvCxnSpPr>
        <p:spPr>
          <a:xfrm>
            <a:off x="8869680" y="4370832"/>
            <a:ext cx="594360" cy="0"/>
          </a:xfrm>
          <a:prstGeom prst="straightConnector1">
            <a:avLst/>
          </a:prstGeom>
          <a:noFill/>
          <a:ln cap="flat" cmpd="sng" w="15225">
            <a:solidFill>
              <a:srgbClr val="263753"/>
            </a:solidFill>
            <a:prstDash val="solid"/>
            <a:round/>
            <a:headEnd len="sm" w="sm" type="none"/>
            <a:tailEnd len="med" w="med" type="triangle"/>
          </a:ln>
        </p:spPr>
      </p:cxnSp>
      <p:sp>
        <p:nvSpPr>
          <p:cNvPr id="48" name="Google Shape;48;p2"/>
          <p:cNvSpPr/>
          <p:nvPr/>
        </p:nvSpPr>
        <p:spPr>
          <a:xfrm>
            <a:off x="777240" y="4160520"/>
            <a:ext cx="987552" cy="438912"/>
          </a:xfrm>
          <a:prstGeom prst="roundRect">
            <a:avLst>
              <a:gd fmla="val 25000" name="adj"/>
            </a:avLst>
          </a:prstGeom>
          <a:solidFill>
            <a:srgbClr val="071120">
              <a:alpha val="94901"/>
            </a:srgbClr>
          </a:solidFill>
          <a:ln cap="flat" cmpd="sng" w="12700">
            <a:solidFill>
              <a:srgbClr val="263753"/>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950"/>
              <a:buFont typeface="Inter"/>
              <a:buNone/>
            </a:pPr>
            <a:r>
              <a:rPr b="1" i="0" lang="en-US" sz="950" u="none" cap="none" strike="noStrike">
                <a:solidFill>
                  <a:srgbClr val="F8FAFC"/>
                </a:solidFill>
                <a:latin typeface="Inter"/>
                <a:ea typeface="Inter"/>
                <a:cs typeface="Inter"/>
                <a:sym typeface="Inter"/>
              </a:rPr>
              <a:t>IDEA</a:t>
            </a:r>
            <a:endParaRPr b="0" i="0" sz="950" u="none" cap="none" strike="noStrike">
              <a:solidFill>
                <a:schemeClr val="dk1"/>
              </a:solidFill>
              <a:latin typeface="Inter"/>
              <a:ea typeface="Inter"/>
              <a:cs typeface="Inter"/>
              <a:sym typeface="Inter"/>
            </a:endParaRPr>
          </a:p>
        </p:txBody>
      </p:sp>
      <p:sp>
        <p:nvSpPr>
          <p:cNvPr id="49" name="Google Shape;49;p2"/>
          <p:cNvSpPr/>
          <p:nvPr/>
        </p:nvSpPr>
        <p:spPr>
          <a:xfrm>
            <a:off x="2240280" y="4160520"/>
            <a:ext cx="987552" cy="438912"/>
          </a:xfrm>
          <a:prstGeom prst="roundRect">
            <a:avLst>
              <a:gd fmla="val 25000" name="adj"/>
            </a:avLst>
          </a:prstGeom>
          <a:solidFill>
            <a:srgbClr val="071120">
              <a:alpha val="94901"/>
            </a:srgbClr>
          </a:solidFill>
          <a:ln cap="flat" cmpd="sng" w="12700">
            <a:solidFill>
              <a:srgbClr val="263753"/>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950"/>
              <a:buFont typeface="Inter"/>
              <a:buNone/>
            </a:pPr>
            <a:r>
              <a:rPr b="1" i="0" lang="en-US" sz="950" u="none" cap="none" strike="noStrike">
                <a:solidFill>
                  <a:srgbClr val="F8FAFC"/>
                </a:solidFill>
                <a:latin typeface="Inter"/>
                <a:ea typeface="Inter"/>
                <a:cs typeface="Inter"/>
                <a:sym typeface="Inter"/>
              </a:rPr>
              <a:t>DESIGN</a:t>
            </a:r>
            <a:endParaRPr b="0" i="0" sz="950" u="none" cap="none" strike="noStrike">
              <a:solidFill>
                <a:schemeClr val="dk1"/>
              </a:solidFill>
              <a:latin typeface="Inter"/>
              <a:ea typeface="Inter"/>
              <a:cs typeface="Inter"/>
              <a:sym typeface="Inter"/>
            </a:endParaRPr>
          </a:p>
        </p:txBody>
      </p:sp>
      <p:sp>
        <p:nvSpPr>
          <p:cNvPr id="50" name="Google Shape;50;p2"/>
          <p:cNvSpPr/>
          <p:nvPr/>
        </p:nvSpPr>
        <p:spPr>
          <a:xfrm>
            <a:off x="3703320" y="4160520"/>
            <a:ext cx="987552" cy="438912"/>
          </a:xfrm>
          <a:prstGeom prst="roundRect">
            <a:avLst>
              <a:gd fmla="val 25000" name="adj"/>
            </a:avLst>
          </a:prstGeom>
          <a:solidFill>
            <a:srgbClr val="072A38"/>
          </a:solidFill>
          <a:ln cap="flat" cmpd="sng" w="12700">
            <a:solidFill>
              <a:srgbClr val="20E7FF"/>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950"/>
              <a:buFont typeface="Inter"/>
              <a:buNone/>
            </a:pPr>
            <a:r>
              <a:rPr b="1" i="0" lang="en-US" sz="950" u="none" cap="none" strike="noStrike">
                <a:solidFill>
                  <a:srgbClr val="F8FAFC"/>
                </a:solidFill>
                <a:latin typeface="Inter"/>
                <a:ea typeface="Inter"/>
                <a:cs typeface="Inter"/>
                <a:sym typeface="Inter"/>
              </a:rPr>
              <a:t>CODE</a:t>
            </a:r>
            <a:endParaRPr b="0" i="0" sz="950" u="none" cap="none" strike="noStrike">
              <a:solidFill>
                <a:schemeClr val="dk1"/>
              </a:solidFill>
              <a:latin typeface="Inter"/>
              <a:ea typeface="Inter"/>
              <a:cs typeface="Inter"/>
              <a:sym typeface="Inter"/>
            </a:endParaRPr>
          </a:p>
        </p:txBody>
      </p:sp>
      <p:sp>
        <p:nvSpPr>
          <p:cNvPr id="51" name="Google Shape;51;p2"/>
          <p:cNvSpPr/>
          <p:nvPr/>
        </p:nvSpPr>
        <p:spPr>
          <a:xfrm>
            <a:off x="5166360" y="4160520"/>
            <a:ext cx="987552" cy="438912"/>
          </a:xfrm>
          <a:prstGeom prst="roundRect">
            <a:avLst>
              <a:gd fmla="val 25000" name="adj"/>
            </a:avLst>
          </a:prstGeom>
          <a:solidFill>
            <a:srgbClr val="2B101C">
              <a:alpha val="94901"/>
            </a:srgbClr>
          </a:solidFill>
          <a:ln cap="flat" cmpd="sng" w="12700">
            <a:solidFill>
              <a:srgbClr val="FB7185"/>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950"/>
              <a:buFont typeface="Inter"/>
              <a:buNone/>
            </a:pPr>
            <a:r>
              <a:rPr b="1" i="0" lang="en-US" sz="950" u="none" cap="none" strike="noStrike">
                <a:solidFill>
                  <a:srgbClr val="F8FAFC"/>
                </a:solidFill>
                <a:latin typeface="Inter"/>
                <a:ea typeface="Inter"/>
                <a:cs typeface="Inter"/>
                <a:sym typeface="Inter"/>
              </a:rPr>
              <a:t>REVIEW</a:t>
            </a:r>
            <a:endParaRPr b="0" i="0" sz="950" u="none" cap="none" strike="noStrike">
              <a:solidFill>
                <a:schemeClr val="dk1"/>
              </a:solidFill>
              <a:latin typeface="Inter"/>
              <a:ea typeface="Inter"/>
              <a:cs typeface="Inter"/>
              <a:sym typeface="Inter"/>
            </a:endParaRPr>
          </a:p>
        </p:txBody>
      </p:sp>
      <p:sp>
        <p:nvSpPr>
          <p:cNvPr id="52" name="Google Shape;52;p2"/>
          <p:cNvSpPr/>
          <p:nvPr/>
        </p:nvSpPr>
        <p:spPr>
          <a:xfrm>
            <a:off x="6629400" y="4160520"/>
            <a:ext cx="987552" cy="438912"/>
          </a:xfrm>
          <a:prstGeom prst="roundRect">
            <a:avLst>
              <a:gd fmla="val 25000" name="adj"/>
            </a:avLst>
          </a:prstGeom>
          <a:solidFill>
            <a:srgbClr val="2B101C">
              <a:alpha val="94901"/>
            </a:srgbClr>
          </a:solidFill>
          <a:ln cap="flat" cmpd="sng" w="12700">
            <a:solidFill>
              <a:srgbClr val="FB7185"/>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950"/>
              <a:buFont typeface="Inter"/>
              <a:buNone/>
            </a:pPr>
            <a:r>
              <a:rPr b="1" i="0" lang="en-US" sz="950" u="none" cap="none" strike="noStrike">
                <a:solidFill>
                  <a:srgbClr val="F8FAFC"/>
                </a:solidFill>
                <a:latin typeface="Inter"/>
                <a:ea typeface="Inter"/>
                <a:cs typeface="Inter"/>
                <a:sym typeface="Inter"/>
              </a:rPr>
              <a:t>TEST</a:t>
            </a:r>
            <a:endParaRPr b="0" i="0" sz="950" u="none" cap="none" strike="noStrike">
              <a:solidFill>
                <a:schemeClr val="dk1"/>
              </a:solidFill>
              <a:latin typeface="Inter"/>
              <a:ea typeface="Inter"/>
              <a:cs typeface="Inter"/>
              <a:sym typeface="Inter"/>
            </a:endParaRPr>
          </a:p>
        </p:txBody>
      </p:sp>
      <p:sp>
        <p:nvSpPr>
          <p:cNvPr id="53" name="Google Shape;53;p2"/>
          <p:cNvSpPr/>
          <p:nvPr/>
        </p:nvSpPr>
        <p:spPr>
          <a:xfrm>
            <a:off x="8092440" y="4160520"/>
            <a:ext cx="987552" cy="438912"/>
          </a:xfrm>
          <a:prstGeom prst="roundRect">
            <a:avLst>
              <a:gd fmla="val 25000" name="adj"/>
            </a:avLst>
          </a:prstGeom>
          <a:solidFill>
            <a:srgbClr val="071120">
              <a:alpha val="94901"/>
            </a:srgbClr>
          </a:solidFill>
          <a:ln cap="flat" cmpd="sng" w="12700">
            <a:solidFill>
              <a:srgbClr val="263753"/>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950"/>
              <a:buFont typeface="Inter"/>
              <a:buNone/>
            </a:pPr>
            <a:r>
              <a:rPr b="1" i="0" lang="en-US" sz="950" u="none" cap="none" strike="noStrike">
                <a:solidFill>
                  <a:srgbClr val="F8FAFC"/>
                </a:solidFill>
                <a:latin typeface="Inter"/>
                <a:ea typeface="Inter"/>
                <a:cs typeface="Inter"/>
                <a:sym typeface="Inter"/>
              </a:rPr>
              <a:t>DEPLOY</a:t>
            </a:r>
            <a:endParaRPr b="0" i="0" sz="950" u="none" cap="none" strike="noStrike">
              <a:solidFill>
                <a:schemeClr val="dk1"/>
              </a:solidFill>
              <a:latin typeface="Inter"/>
              <a:ea typeface="Inter"/>
              <a:cs typeface="Inter"/>
              <a:sym typeface="Inter"/>
            </a:endParaRPr>
          </a:p>
        </p:txBody>
      </p:sp>
      <p:sp>
        <p:nvSpPr>
          <p:cNvPr id="54" name="Google Shape;54;p2"/>
          <p:cNvSpPr/>
          <p:nvPr/>
        </p:nvSpPr>
        <p:spPr>
          <a:xfrm>
            <a:off x="9555480" y="4160520"/>
            <a:ext cx="987552" cy="438912"/>
          </a:xfrm>
          <a:prstGeom prst="roundRect">
            <a:avLst>
              <a:gd fmla="val 25000" name="adj"/>
            </a:avLst>
          </a:prstGeom>
          <a:solidFill>
            <a:srgbClr val="071120">
              <a:alpha val="94901"/>
            </a:srgbClr>
          </a:solidFill>
          <a:ln cap="flat" cmpd="sng" w="12700">
            <a:solidFill>
              <a:srgbClr val="263753"/>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950"/>
              <a:buFont typeface="Inter"/>
              <a:buNone/>
            </a:pPr>
            <a:r>
              <a:rPr b="1" i="0" lang="en-US" sz="950" u="none" cap="none" strike="noStrike">
                <a:solidFill>
                  <a:srgbClr val="F8FAFC"/>
                </a:solidFill>
                <a:latin typeface="Inter"/>
                <a:ea typeface="Inter"/>
                <a:cs typeface="Inter"/>
                <a:sym typeface="Inter"/>
              </a:rPr>
              <a:t>OPERATE</a:t>
            </a:r>
            <a:endParaRPr b="0" i="0" sz="950" u="none" cap="none" strike="noStrike">
              <a:solidFill>
                <a:schemeClr val="dk1"/>
              </a:solidFill>
              <a:latin typeface="Inter"/>
              <a:ea typeface="Inter"/>
              <a:cs typeface="Inter"/>
              <a:sym typeface="Inter"/>
            </a:endParaRPr>
          </a:p>
        </p:txBody>
      </p:sp>
      <p:sp>
        <p:nvSpPr>
          <p:cNvPr id="55" name="Google Shape;55;p2"/>
          <p:cNvSpPr/>
          <p:nvPr/>
        </p:nvSpPr>
        <p:spPr>
          <a:xfrm>
            <a:off x="3749040" y="4736592"/>
            <a:ext cx="96012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0E7FF"/>
              </a:buClr>
              <a:buSzPts val="920"/>
              <a:buFont typeface="Inter"/>
              <a:buNone/>
            </a:pPr>
            <a:r>
              <a:rPr b="1" i="0" lang="en-US" sz="920" u="none" cap="none" strike="noStrike">
                <a:solidFill>
                  <a:srgbClr val="20E7FF"/>
                </a:solidFill>
                <a:latin typeface="Inter"/>
                <a:ea typeface="Inter"/>
                <a:cs typeface="Inter"/>
                <a:sym typeface="Inter"/>
              </a:rPr>
              <a:t>+ speed</a:t>
            </a:r>
            <a:endParaRPr b="0" i="0" sz="920" u="none" cap="none" strike="noStrike">
              <a:solidFill>
                <a:schemeClr val="dk1"/>
              </a:solidFill>
              <a:latin typeface="Inter"/>
              <a:ea typeface="Inter"/>
              <a:cs typeface="Inter"/>
              <a:sym typeface="Inter"/>
            </a:endParaRPr>
          </a:p>
        </p:txBody>
      </p:sp>
      <p:sp>
        <p:nvSpPr>
          <p:cNvPr id="56" name="Google Shape;56;p2"/>
          <p:cNvSpPr/>
          <p:nvPr/>
        </p:nvSpPr>
        <p:spPr>
          <a:xfrm>
            <a:off x="5340096" y="4736592"/>
            <a:ext cx="91440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B7185"/>
              </a:buClr>
              <a:buSzPts val="920"/>
              <a:buFont typeface="Inter"/>
              <a:buNone/>
            </a:pPr>
            <a:r>
              <a:rPr b="1" i="0" lang="en-US" sz="920" u="none" cap="none" strike="noStrike">
                <a:solidFill>
                  <a:srgbClr val="FB7185"/>
                </a:solidFill>
                <a:latin typeface="Inter"/>
                <a:ea typeface="Inter"/>
                <a:cs typeface="Inter"/>
                <a:sym typeface="Inter"/>
              </a:rPr>
              <a:t>new queue</a:t>
            </a:r>
            <a:endParaRPr b="0" i="0" sz="920" u="none" cap="none" strike="noStrike">
              <a:solidFill>
                <a:schemeClr val="dk1"/>
              </a:solidFill>
              <a:latin typeface="Inter"/>
              <a:ea typeface="Inter"/>
              <a:cs typeface="Inter"/>
              <a:sym typeface="Inter"/>
            </a:endParaRPr>
          </a:p>
        </p:txBody>
      </p:sp>
      <p:sp>
        <p:nvSpPr>
          <p:cNvPr id="57" name="Google Shape;57;p2"/>
          <p:cNvSpPr/>
          <p:nvPr/>
        </p:nvSpPr>
        <p:spPr>
          <a:xfrm>
            <a:off x="6793992" y="4736592"/>
            <a:ext cx="91440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B7185"/>
              </a:buClr>
              <a:buSzPts val="920"/>
              <a:buFont typeface="Inter"/>
              <a:buNone/>
            </a:pPr>
            <a:r>
              <a:rPr b="1" i="0" lang="en-US" sz="920" u="none" cap="none" strike="noStrike">
                <a:solidFill>
                  <a:srgbClr val="FB7185"/>
                </a:solidFill>
                <a:latin typeface="Inter"/>
                <a:ea typeface="Inter"/>
                <a:cs typeface="Inter"/>
                <a:sym typeface="Inter"/>
              </a:rPr>
              <a:t>new queue</a:t>
            </a:r>
            <a:endParaRPr b="0" i="0" sz="920" u="none" cap="none" strike="noStrike">
              <a:solidFill>
                <a:schemeClr val="dk1"/>
              </a:solidFill>
              <a:latin typeface="Inter"/>
              <a:ea typeface="Inter"/>
              <a:cs typeface="Inter"/>
              <a:sym typeface="Inter"/>
            </a:endParaRPr>
          </a:p>
        </p:txBody>
      </p:sp>
      <p:sp>
        <p:nvSpPr>
          <p:cNvPr id="58" name="Google Shape;58;p2"/>
          <p:cNvSpPr/>
          <p:nvPr/>
        </p:nvSpPr>
        <p:spPr>
          <a:xfrm>
            <a:off x="6876288" y="1417320"/>
            <a:ext cx="4224528" cy="1325880"/>
          </a:xfrm>
          <a:prstGeom prst="roundRect">
            <a:avLst>
              <a:gd fmla="val 8276" name="adj"/>
            </a:avLst>
          </a:prstGeom>
          <a:solidFill>
            <a:srgbClr val="061525">
              <a:alpha val="98039"/>
            </a:srgbClr>
          </a:solidFill>
          <a:ln cap="flat" cmpd="sng" w="12700">
            <a:solidFill>
              <a:srgbClr val="20E7FF">
                <a:alpha val="80000"/>
              </a:srgbClr>
            </a:solidFill>
            <a:prstDash val="solid"/>
            <a:round/>
            <a:headEnd len="sm" w="sm" type="none"/>
            <a:tailEnd len="sm" w="sm" type="none"/>
          </a:ln>
        </p:spPr>
        <p:txBody>
          <a:bodyPr anchorCtr="0" anchor="ctr" bIns="2275" lIns="2275" spcFirstLastPara="1" rIns="2275" wrap="square" tIns="2275">
            <a:normAutofit/>
          </a:bodyPr>
          <a:lstStyle/>
          <a:p>
            <a:pPr indent="0" lvl="0" marL="0" marR="0" rtl="0" algn="ctr">
              <a:spcBef>
                <a:spcPts val="0"/>
              </a:spcBef>
              <a:spcAft>
                <a:spcPts val="0"/>
              </a:spcAft>
              <a:buClr>
                <a:srgbClr val="F8FAFC"/>
              </a:buClr>
              <a:buSzPts val="1600"/>
              <a:buFont typeface="Inter"/>
              <a:buNone/>
            </a:pPr>
            <a:r>
              <a:rPr b="0" i="0" lang="en-US" sz="1600" u="none" cap="none" strike="noStrike">
                <a:solidFill>
                  <a:srgbClr val="F8FAFC"/>
                </a:solidFill>
                <a:latin typeface="Inter"/>
                <a:ea typeface="Inter"/>
                <a:cs typeface="Inter"/>
                <a:sym typeface="Inter"/>
              </a:rPr>
              <a:t>Non-obvious lesson: AI creates value only when it shortens the path from intent to safe production.</a:t>
            </a:r>
            <a:endParaRPr b="0" i="0" sz="1600" u="none" cap="none" strike="noStrike">
              <a:solidFill>
                <a:schemeClr val="dk1"/>
              </a:solidFill>
              <a:latin typeface="Inter"/>
              <a:ea typeface="Inter"/>
              <a:cs typeface="Inter"/>
              <a:sym typeface="Inter"/>
            </a:endParaRPr>
          </a:p>
        </p:txBody>
      </p:sp>
      <p:sp>
        <p:nvSpPr>
          <p:cNvPr id="59" name="Google Shape;59;p2"/>
          <p:cNvSpPr/>
          <p:nvPr/>
        </p:nvSpPr>
        <p:spPr>
          <a:xfrm>
            <a:off x="411480" y="6510528"/>
            <a:ext cx="2926080" cy="1463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The AI Runtime - Boston</a:t>
            </a:r>
            <a:endParaRPr b="0" i="0" sz="650" u="none" cap="none" strike="noStrike">
              <a:solidFill>
                <a:schemeClr val="dk1"/>
              </a:solidFill>
              <a:latin typeface="Inter"/>
              <a:ea typeface="Inter"/>
              <a:cs typeface="Inter"/>
              <a:sym typeface="Inter"/>
            </a:endParaRPr>
          </a:p>
        </p:txBody>
      </p:sp>
      <p:cxnSp>
        <p:nvCxnSpPr>
          <p:cNvPr id="60" name="Google Shape;60;p2"/>
          <p:cNvCxnSpPr/>
          <p:nvPr/>
        </p:nvCxnSpPr>
        <p:spPr>
          <a:xfrm>
            <a:off x="411480" y="6355080"/>
            <a:ext cx="11365992" cy="0"/>
          </a:xfrm>
          <a:prstGeom prst="straightConnector1">
            <a:avLst/>
          </a:prstGeom>
          <a:noFill/>
          <a:ln cap="flat" cmpd="sng" w="9525">
            <a:solidFill>
              <a:srgbClr val="20324D">
                <a:alpha val="90196"/>
              </a:srgbClr>
            </a:solidFill>
            <a:prstDash val="solid"/>
            <a:round/>
            <a:headEnd len="sm" w="sm" type="none"/>
            <a:tailEnd len="sm" w="sm" type="none"/>
          </a:ln>
        </p:spPr>
      </p:cxnSp>
      <p:sp>
        <p:nvSpPr>
          <p:cNvPr id="61" name="Google Shape;61;p2"/>
          <p:cNvSpPr/>
          <p:nvPr/>
        </p:nvSpPr>
        <p:spPr>
          <a:xfrm>
            <a:off x="11503152" y="6446520"/>
            <a:ext cx="274320" cy="146304"/>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02</a:t>
            </a:r>
            <a:endParaRPr b="0" i="0" sz="650" u="none" cap="none" strike="noStrike">
              <a:solidFill>
                <a:schemeClr val="dk1"/>
              </a:solidFill>
              <a:latin typeface="Inter"/>
              <a:ea typeface="Inter"/>
              <a:cs typeface="Inter"/>
              <a:sym typeface="Inter"/>
            </a:endParaRPr>
          </a:p>
        </p:txBody>
      </p:sp>
      <p:sp>
        <p:nvSpPr>
          <p:cNvPr id="62" name="Google Shape;62;p2"/>
          <p:cNvSpPr txBox="1"/>
          <p:nvPr>
            <p:ph idx="4294967295"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rgbClr val="728096"/>
                </a:solidFill>
                <a:latin typeface="Inter"/>
                <a:ea typeface="Inter"/>
                <a:cs typeface="Inter"/>
                <a:sym typeface="Inter"/>
              </a:rPr>
              <a:t>‹#›</a:t>
            </a:fld>
            <a:endParaRPr b="0" i="0" sz="1200" u="none" cap="none" strike="noStrike">
              <a:solidFill>
                <a:srgbClr val="728096"/>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g3ed818eae08_0_0"/>
          <p:cNvPicPr preferRelativeResize="0"/>
          <p:nvPr/>
        </p:nvPicPr>
        <p:blipFill>
          <a:blip r:embed="rId3">
            <a:alphaModFix/>
          </a:blip>
          <a:stretch>
            <a:fillRect/>
          </a:stretch>
        </p:blipFill>
        <p:spPr>
          <a:xfrm>
            <a:off x="1852763" y="152400"/>
            <a:ext cx="8486159" cy="655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0"/>
        </a:solidFill>
      </p:bgPr>
    </p:bg>
    <p:spTree>
      <p:nvGrpSpPr>
        <p:cNvPr id="73" name="Shape 73"/>
        <p:cNvGrpSpPr/>
        <p:nvPr/>
      </p:nvGrpSpPr>
      <p:grpSpPr>
        <a:xfrm>
          <a:off x="0" y="0"/>
          <a:ext cx="0" cy="0"/>
          <a:chOff x="0" y="0"/>
          <a:chExt cx="0" cy="0"/>
        </a:xfrm>
      </p:grpSpPr>
      <p:pic>
        <p:nvPicPr>
          <p:cNvPr descr="/mnt/data/ai_teammate_assets/bg_abstract_dark.jpg" id="74" name="Google Shape;74;p3"/>
          <p:cNvPicPr preferRelativeResize="0"/>
          <p:nvPr/>
        </p:nvPicPr>
        <p:blipFill rotWithShape="1">
          <a:blip r:embed="rId3">
            <a:alphaModFix/>
          </a:blip>
          <a:srcRect b="0" l="1" r="1" t="0"/>
          <a:stretch/>
        </p:blipFill>
        <p:spPr>
          <a:xfrm>
            <a:off x="0" y="0"/>
            <a:ext cx="12191695" cy="6858000"/>
          </a:xfrm>
          <a:prstGeom prst="rect">
            <a:avLst/>
          </a:prstGeom>
          <a:noFill/>
          <a:ln>
            <a:noFill/>
          </a:ln>
        </p:spPr>
      </p:pic>
      <p:sp>
        <p:nvSpPr>
          <p:cNvPr id="75" name="Google Shape;75;p3"/>
          <p:cNvSpPr/>
          <p:nvPr/>
        </p:nvSpPr>
        <p:spPr>
          <a:xfrm>
            <a:off x="548640" y="411480"/>
            <a:ext cx="32004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0E7FF"/>
              </a:buClr>
              <a:buSzPts val="880"/>
              <a:buFont typeface="Inter"/>
              <a:buNone/>
            </a:pPr>
            <a:r>
              <a:rPr b="1" i="0" lang="en-US" sz="880" u="none" cap="none" strike="noStrike">
                <a:solidFill>
                  <a:srgbClr val="20E7FF"/>
                </a:solidFill>
                <a:latin typeface="Inter"/>
                <a:ea typeface="Inter"/>
                <a:cs typeface="Inter"/>
                <a:sym typeface="Inter"/>
              </a:rPr>
              <a:t>EVIDENCE WITHOUT HYPE</a:t>
            </a:r>
            <a:endParaRPr b="0" i="0" sz="880" u="none" cap="none" strike="noStrike">
              <a:solidFill>
                <a:schemeClr val="dk1"/>
              </a:solidFill>
              <a:latin typeface="Inter"/>
              <a:ea typeface="Inter"/>
              <a:cs typeface="Inter"/>
              <a:sym typeface="Inter"/>
            </a:endParaRPr>
          </a:p>
        </p:txBody>
      </p:sp>
      <p:sp>
        <p:nvSpPr>
          <p:cNvPr id="76" name="Google Shape;76;p3"/>
          <p:cNvSpPr/>
          <p:nvPr/>
        </p:nvSpPr>
        <p:spPr>
          <a:xfrm>
            <a:off x="548653" y="731525"/>
            <a:ext cx="10314900" cy="5028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3100"/>
              <a:buFont typeface="Inter"/>
              <a:buNone/>
            </a:pPr>
            <a:r>
              <a:rPr b="1" i="0" lang="en-US" sz="3100" u="none" cap="none" strike="noStrike">
                <a:solidFill>
                  <a:srgbClr val="F8FAFC"/>
                </a:solidFill>
                <a:latin typeface="Inter"/>
                <a:ea typeface="Inter"/>
                <a:cs typeface="Inter"/>
                <a:sym typeface="Inter"/>
              </a:rPr>
              <a:t>The evidence says AI is real - and uneven.</a:t>
            </a:r>
            <a:endParaRPr b="0" i="0" sz="3100" u="none" cap="none" strike="noStrike">
              <a:solidFill>
                <a:schemeClr val="dk1"/>
              </a:solidFill>
              <a:latin typeface="Inter"/>
              <a:ea typeface="Inter"/>
              <a:cs typeface="Inter"/>
              <a:sym typeface="Inter"/>
            </a:endParaRPr>
          </a:p>
        </p:txBody>
      </p:sp>
      <p:sp>
        <p:nvSpPr>
          <p:cNvPr id="77" name="Google Shape;77;p3"/>
          <p:cNvSpPr/>
          <p:nvPr/>
        </p:nvSpPr>
        <p:spPr>
          <a:xfrm>
            <a:off x="566928" y="1298448"/>
            <a:ext cx="7406640" cy="4114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A9B6CA"/>
              </a:buClr>
              <a:buSzPts val="1350"/>
              <a:buFont typeface="Inter"/>
              <a:buNone/>
            </a:pPr>
            <a:r>
              <a:rPr b="0" i="0" lang="en-US" sz="1350" u="none" cap="none" strike="noStrike">
                <a:solidFill>
                  <a:srgbClr val="A9B6CA"/>
                </a:solidFill>
                <a:latin typeface="Inter"/>
                <a:ea typeface="Inter"/>
                <a:cs typeface="Inter"/>
                <a:sym typeface="Inter"/>
              </a:rPr>
              <a:t>The measurable gains appear when AI changes the workflow around the developer</a:t>
            </a:r>
            <a:r>
              <a:rPr lang="en-US" sz="1350">
                <a:solidFill>
                  <a:srgbClr val="A9B6CA"/>
                </a:solidFill>
                <a:latin typeface="Inter"/>
                <a:ea typeface="Inter"/>
                <a:cs typeface="Inter"/>
                <a:sym typeface="Inter"/>
              </a:rPr>
              <a:t>.</a:t>
            </a:r>
            <a:endParaRPr b="0" i="0" sz="1350" u="none" cap="none" strike="noStrike">
              <a:solidFill>
                <a:schemeClr val="dk1"/>
              </a:solidFill>
              <a:latin typeface="Inter"/>
              <a:ea typeface="Inter"/>
              <a:cs typeface="Inter"/>
              <a:sym typeface="Inter"/>
            </a:endParaRPr>
          </a:p>
        </p:txBody>
      </p:sp>
      <p:sp>
        <p:nvSpPr>
          <p:cNvPr id="78" name="Google Shape;78;p3"/>
          <p:cNvSpPr/>
          <p:nvPr/>
        </p:nvSpPr>
        <p:spPr>
          <a:xfrm>
            <a:off x="685800" y="2048256"/>
            <a:ext cx="3246120" cy="2011680"/>
          </a:xfrm>
          <a:prstGeom prst="roundRect">
            <a:avLst>
              <a:gd fmla="val 5455" name="adj"/>
            </a:avLst>
          </a:prstGeom>
          <a:solidFill>
            <a:srgbClr val="061525">
              <a:alpha val="98039"/>
            </a:srgbClr>
          </a:solidFill>
          <a:ln cap="flat" cmpd="sng" w="12700">
            <a:solidFill>
              <a:srgbClr val="20E7FF">
                <a:alpha val="80000"/>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chemeClr val="dk1"/>
              </a:buClr>
              <a:buSzPts val="1400"/>
              <a:buFont typeface="Inter"/>
              <a:buNone/>
            </a:pPr>
            <a:r>
              <a:t/>
            </a:r>
            <a:endParaRPr b="0" i="0" sz="1400" u="none" cap="none" strike="noStrike">
              <a:solidFill>
                <a:schemeClr val="dk1"/>
              </a:solidFill>
              <a:latin typeface="Inter"/>
              <a:ea typeface="Inter"/>
              <a:cs typeface="Inter"/>
              <a:sym typeface="Inter"/>
            </a:endParaRPr>
          </a:p>
        </p:txBody>
      </p:sp>
      <p:sp>
        <p:nvSpPr>
          <p:cNvPr id="79" name="Google Shape;79;p3"/>
          <p:cNvSpPr/>
          <p:nvPr/>
        </p:nvSpPr>
        <p:spPr>
          <a:xfrm>
            <a:off x="941832" y="2249424"/>
            <a:ext cx="2724912" cy="713232"/>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Clr>
                <a:srgbClr val="20E7FF"/>
              </a:buClr>
              <a:buSzPts val="3100"/>
              <a:buFont typeface="Inter"/>
              <a:buNone/>
            </a:pPr>
            <a:r>
              <a:rPr b="1" i="0" lang="en-US" sz="3100" u="none" cap="none" strike="noStrike">
                <a:solidFill>
                  <a:srgbClr val="20E7FF"/>
                </a:solidFill>
                <a:latin typeface="Inter"/>
                <a:ea typeface="Inter"/>
                <a:cs typeface="Inter"/>
                <a:sym typeface="Inter"/>
              </a:rPr>
              <a:t>55.8%</a:t>
            </a:r>
            <a:endParaRPr b="0" i="0" sz="3100" u="none" cap="none" strike="noStrike">
              <a:solidFill>
                <a:schemeClr val="dk1"/>
              </a:solidFill>
              <a:latin typeface="Inter"/>
              <a:ea typeface="Inter"/>
              <a:cs typeface="Inter"/>
              <a:sym typeface="Inter"/>
            </a:endParaRPr>
          </a:p>
        </p:txBody>
      </p:sp>
      <p:sp>
        <p:nvSpPr>
          <p:cNvPr id="80" name="Google Shape;80;p3"/>
          <p:cNvSpPr/>
          <p:nvPr/>
        </p:nvSpPr>
        <p:spPr>
          <a:xfrm>
            <a:off x="941832" y="3182112"/>
            <a:ext cx="2724912" cy="475488"/>
          </a:xfrm>
          <a:prstGeom prst="rect">
            <a:avLst/>
          </a:prstGeom>
          <a:noFill/>
          <a:ln>
            <a:noFill/>
          </a:ln>
        </p:spPr>
        <p:txBody>
          <a:bodyPr anchorCtr="0" anchor="t" bIns="500" lIns="500" spcFirstLastPara="1" rIns="500" wrap="square" tIns="500">
            <a:normAutofit/>
          </a:bodyPr>
          <a:lstStyle/>
          <a:p>
            <a:pPr indent="0" lvl="0" marL="0" marR="0" rtl="0" algn="ctr">
              <a:spcBef>
                <a:spcPts val="0"/>
              </a:spcBef>
              <a:spcAft>
                <a:spcPts val="0"/>
              </a:spcAft>
              <a:buClr>
                <a:srgbClr val="A9B6CA"/>
              </a:buClr>
              <a:buSzPts val="1020"/>
              <a:buFont typeface="Inter"/>
              <a:buNone/>
            </a:pPr>
            <a:r>
              <a:rPr b="0" i="0" lang="en-US" sz="1020" u="none" cap="none" strike="noStrike">
                <a:solidFill>
                  <a:srgbClr val="A9B6CA"/>
                </a:solidFill>
                <a:latin typeface="Inter"/>
                <a:ea typeface="Inter"/>
                <a:cs typeface="Inter"/>
                <a:sym typeface="Inter"/>
              </a:rPr>
              <a:t>faster completion in one controlled coding task with Copilot</a:t>
            </a:r>
            <a:endParaRPr b="0" i="0" sz="1020" u="none" cap="none" strike="noStrike">
              <a:solidFill>
                <a:schemeClr val="dk1"/>
              </a:solidFill>
              <a:latin typeface="Inter"/>
              <a:ea typeface="Inter"/>
              <a:cs typeface="Inter"/>
              <a:sym typeface="Inter"/>
            </a:endParaRPr>
          </a:p>
        </p:txBody>
      </p:sp>
      <p:sp>
        <p:nvSpPr>
          <p:cNvPr id="81" name="Google Shape;81;p3"/>
          <p:cNvSpPr/>
          <p:nvPr/>
        </p:nvSpPr>
        <p:spPr>
          <a:xfrm>
            <a:off x="960120" y="3675888"/>
            <a:ext cx="2688336" cy="16459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F7F99"/>
              </a:buClr>
              <a:buSzPts val="770"/>
              <a:buFont typeface="Inter"/>
              <a:buNone/>
            </a:pPr>
            <a:r>
              <a:rPr b="0" i="0" lang="en-US" sz="770" u="none" cap="none" strike="noStrike">
                <a:solidFill>
                  <a:srgbClr val="6F7F99"/>
                </a:solidFill>
                <a:latin typeface="Inter"/>
                <a:ea typeface="Inter"/>
                <a:cs typeface="Inter"/>
                <a:sym typeface="Inter"/>
              </a:rPr>
              <a:t>Useful signal - not a universal ROI guarantee.</a:t>
            </a:r>
            <a:endParaRPr b="0" i="0" sz="770" u="none" cap="none" strike="noStrike">
              <a:solidFill>
                <a:schemeClr val="dk1"/>
              </a:solidFill>
              <a:latin typeface="Inter"/>
              <a:ea typeface="Inter"/>
              <a:cs typeface="Inter"/>
              <a:sym typeface="Inter"/>
            </a:endParaRPr>
          </a:p>
        </p:txBody>
      </p:sp>
      <p:sp>
        <p:nvSpPr>
          <p:cNvPr id="82" name="Google Shape;82;p3"/>
          <p:cNvSpPr/>
          <p:nvPr/>
        </p:nvSpPr>
        <p:spPr>
          <a:xfrm>
            <a:off x="4434840" y="2048256"/>
            <a:ext cx="3246120" cy="2011680"/>
          </a:xfrm>
          <a:prstGeom prst="roundRect">
            <a:avLst>
              <a:gd fmla="val 5455" name="adj"/>
            </a:avLst>
          </a:prstGeom>
          <a:solidFill>
            <a:srgbClr val="061525">
              <a:alpha val="98039"/>
            </a:srgbClr>
          </a:solidFill>
          <a:ln cap="flat" cmpd="sng" w="12700">
            <a:solidFill>
              <a:srgbClr val="D946EF">
                <a:alpha val="80000"/>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chemeClr val="dk1"/>
              </a:buClr>
              <a:buSzPts val="1400"/>
              <a:buFont typeface="Inter"/>
              <a:buNone/>
            </a:pPr>
            <a:r>
              <a:t/>
            </a:r>
            <a:endParaRPr b="0" i="0" sz="1400" u="none" cap="none" strike="noStrike">
              <a:solidFill>
                <a:schemeClr val="dk1"/>
              </a:solidFill>
              <a:latin typeface="Inter"/>
              <a:ea typeface="Inter"/>
              <a:cs typeface="Inter"/>
              <a:sym typeface="Inter"/>
            </a:endParaRPr>
          </a:p>
        </p:txBody>
      </p:sp>
      <p:sp>
        <p:nvSpPr>
          <p:cNvPr id="83" name="Google Shape;83;p3"/>
          <p:cNvSpPr/>
          <p:nvPr/>
        </p:nvSpPr>
        <p:spPr>
          <a:xfrm>
            <a:off x="4791456" y="2359152"/>
            <a:ext cx="2560320" cy="731520"/>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Clr>
                <a:srgbClr val="F0ABFC"/>
              </a:buClr>
              <a:buSzPts val="2400"/>
              <a:buFont typeface="Inter"/>
              <a:buNone/>
            </a:pPr>
            <a:r>
              <a:rPr b="1" i="0" lang="en-US" sz="2400" u="none" cap="none" strike="noStrike">
                <a:solidFill>
                  <a:srgbClr val="F0ABFC"/>
                </a:solidFill>
                <a:latin typeface="Inter"/>
                <a:ea typeface="Inter"/>
                <a:cs typeface="Inter"/>
                <a:sym typeface="Inter"/>
              </a:rPr>
              <a:t>AI is an</a:t>
            </a:r>
            <a:endParaRPr b="0" i="0" sz="24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0ABFC"/>
              </a:buClr>
              <a:buSzPts val="2400"/>
              <a:buFont typeface="Inter"/>
              <a:buNone/>
            </a:pPr>
            <a:r>
              <a:rPr b="1" i="0" lang="en-US" sz="2400" u="none" cap="none" strike="noStrike">
                <a:solidFill>
                  <a:srgbClr val="F0ABFC"/>
                </a:solidFill>
                <a:latin typeface="Inter"/>
                <a:ea typeface="Inter"/>
                <a:cs typeface="Inter"/>
                <a:sym typeface="Inter"/>
              </a:rPr>
              <a:t>amplifier</a:t>
            </a:r>
            <a:endParaRPr b="0" i="0" sz="2400" u="none" cap="none" strike="noStrike">
              <a:solidFill>
                <a:schemeClr val="dk1"/>
              </a:solidFill>
              <a:latin typeface="Inter"/>
              <a:ea typeface="Inter"/>
              <a:cs typeface="Inter"/>
              <a:sym typeface="Inter"/>
            </a:endParaRPr>
          </a:p>
        </p:txBody>
      </p:sp>
      <p:sp>
        <p:nvSpPr>
          <p:cNvPr id="84" name="Google Shape;84;p3"/>
          <p:cNvSpPr/>
          <p:nvPr/>
        </p:nvSpPr>
        <p:spPr>
          <a:xfrm>
            <a:off x="4736592" y="3172968"/>
            <a:ext cx="2670048" cy="45720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A9B6CA"/>
              </a:buClr>
              <a:buSzPts val="1020"/>
              <a:buFont typeface="Inter"/>
              <a:buNone/>
            </a:pPr>
            <a:r>
              <a:rPr b="0" i="0" lang="en-US" sz="1020" u="none" cap="none" strike="noStrike">
                <a:solidFill>
                  <a:srgbClr val="A9B6CA"/>
                </a:solidFill>
                <a:latin typeface="Inter"/>
                <a:ea typeface="Inter"/>
                <a:cs typeface="Inter"/>
                <a:sym typeface="Inter"/>
              </a:rPr>
              <a:t>It magnifies strengths in strong systems - and dysfunction in weak ones.</a:t>
            </a:r>
            <a:endParaRPr b="0" i="0" sz="1020" u="none" cap="none" strike="noStrike">
              <a:solidFill>
                <a:schemeClr val="dk1"/>
              </a:solidFill>
              <a:latin typeface="Inter"/>
              <a:ea typeface="Inter"/>
              <a:cs typeface="Inter"/>
              <a:sym typeface="Inter"/>
            </a:endParaRPr>
          </a:p>
        </p:txBody>
      </p:sp>
      <p:sp>
        <p:nvSpPr>
          <p:cNvPr id="85" name="Google Shape;85;p3"/>
          <p:cNvSpPr/>
          <p:nvPr/>
        </p:nvSpPr>
        <p:spPr>
          <a:xfrm>
            <a:off x="8183880" y="2048256"/>
            <a:ext cx="3246120" cy="2011680"/>
          </a:xfrm>
          <a:prstGeom prst="roundRect">
            <a:avLst>
              <a:gd fmla="val 5455" name="adj"/>
            </a:avLst>
          </a:prstGeom>
          <a:solidFill>
            <a:srgbClr val="061525">
              <a:alpha val="98039"/>
            </a:srgbClr>
          </a:solidFill>
          <a:ln cap="flat" cmpd="sng" w="12700">
            <a:solidFill>
              <a:srgbClr val="B9FF66">
                <a:alpha val="80000"/>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chemeClr val="dk1"/>
              </a:buClr>
              <a:buSzPts val="1400"/>
              <a:buFont typeface="Inter"/>
              <a:buNone/>
            </a:pPr>
            <a:r>
              <a:t/>
            </a:r>
            <a:endParaRPr b="0" i="0" sz="1400" u="none" cap="none" strike="noStrike">
              <a:solidFill>
                <a:schemeClr val="dk1"/>
              </a:solidFill>
              <a:latin typeface="Inter"/>
              <a:ea typeface="Inter"/>
              <a:cs typeface="Inter"/>
              <a:sym typeface="Inter"/>
            </a:endParaRPr>
          </a:p>
        </p:txBody>
      </p:sp>
      <p:sp>
        <p:nvSpPr>
          <p:cNvPr id="86" name="Google Shape;86;p3"/>
          <p:cNvSpPr/>
          <p:nvPr/>
        </p:nvSpPr>
        <p:spPr>
          <a:xfrm>
            <a:off x="8430768" y="2359152"/>
            <a:ext cx="2743200" cy="658368"/>
          </a:xfrm>
          <a:prstGeom prst="rect">
            <a:avLst/>
          </a:prstGeom>
          <a:noFill/>
          <a:ln>
            <a:noFill/>
          </a:ln>
        </p:spPr>
        <p:txBody>
          <a:bodyPr anchorCtr="0" anchor="ctr" bIns="0" lIns="0" spcFirstLastPara="1" rIns="0" wrap="square" tIns="0">
            <a:normAutofit/>
          </a:bodyPr>
          <a:lstStyle/>
          <a:p>
            <a:pPr indent="0" lvl="0" marL="0" marR="0" rtl="0" algn="ctr">
              <a:spcBef>
                <a:spcPts val="0"/>
              </a:spcBef>
              <a:spcAft>
                <a:spcPts val="0"/>
              </a:spcAft>
              <a:buClr>
                <a:srgbClr val="B9FF66"/>
              </a:buClr>
              <a:buSzPts val="2100"/>
              <a:buFont typeface="Inter"/>
              <a:buNone/>
            </a:pPr>
            <a:r>
              <a:rPr b="1" i="0" lang="en-US" sz="2100" u="none" cap="none" strike="noStrike">
                <a:solidFill>
                  <a:srgbClr val="B9FF66"/>
                </a:solidFill>
                <a:latin typeface="Inter"/>
                <a:ea typeface="Inter"/>
                <a:cs typeface="Inter"/>
                <a:sym typeface="Inter"/>
              </a:rPr>
              <a:t>Measure</a:t>
            </a:r>
            <a:endParaRPr b="0" i="0" sz="21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B9FF66"/>
              </a:buClr>
              <a:buSzPts val="2100"/>
              <a:buFont typeface="Inter"/>
              <a:buNone/>
            </a:pPr>
            <a:r>
              <a:rPr b="1" i="0" lang="en-US" sz="2100" u="none" cap="none" strike="noStrike">
                <a:solidFill>
                  <a:srgbClr val="B9FF66"/>
                </a:solidFill>
                <a:latin typeface="Inter"/>
                <a:ea typeface="Inter"/>
                <a:cs typeface="Inter"/>
                <a:sym typeface="Inter"/>
              </a:rPr>
              <a:t>SPACE + DORA</a:t>
            </a:r>
            <a:endParaRPr b="0" i="0" sz="2100" u="none" cap="none" strike="noStrike">
              <a:solidFill>
                <a:schemeClr val="dk1"/>
              </a:solidFill>
              <a:latin typeface="Inter"/>
              <a:ea typeface="Inter"/>
              <a:cs typeface="Inter"/>
              <a:sym typeface="Inter"/>
            </a:endParaRPr>
          </a:p>
        </p:txBody>
      </p:sp>
      <p:sp>
        <p:nvSpPr>
          <p:cNvPr id="87" name="Google Shape;87;p3"/>
          <p:cNvSpPr/>
          <p:nvPr/>
        </p:nvSpPr>
        <p:spPr>
          <a:xfrm>
            <a:off x="8485632" y="3172968"/>
            <a:ext cx="2670048" cy="45720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A9B6CA"/>
              </a:buClr>
              <a:buSzPts val="1020"/>
              <a:buFont typeface="Inter"/>
              <a:buNone/>
            </a:pPr>
            <a:r>
              <a:rPr b="0" i="0" lang="en-US" sz="1020" u="none" cap="none" strike="noStrike">
                <a:solidFill>
                  <a:srgbClr val="A9B6CA"/>
                </a:solidFill>
                <a:latin typeface="Inter"/>
                <a:ea typeface="Inter"/>
                <a:cs typeface="Inter"/>
                <a:sym typeface="Inter"/>
              </a:rPr>
              <a:t>One metric will lie. A balanced metric set keeps speed honest.</a:t>
            </a:r>
            <a:endParaRPr b="0" i="0" sz="1020" u="none" cap="none" strike="noStrike">
              <a:solidFill>
                <a:schemeClr val="dk1"/>
              </a:solidFill>
              <a:latin typeface="Inter"/>
              <a:ea typeface="Inter"/>
              <a:cs typeface="Inter"/>
              <a:sym typeface="Inter"/>
            </a:endParaRPr>
          </a:p>
        </p:txBody>
      </p:sp>
      <p:sp>
        <p:nvSpPr>
          <p:cNvPr id="88" name="Google Shape;88;p3"/>
          <p:cNvSpPr/>
          <p:nvPr/>
        </p:nvSpPr>
        <p:spPr>
          <a:xfrm>
            <a:off x="2359152" y="4892040"/>
            <a:ext cx="7498080" cy="713232"/>
          </a:xfrm>
          <a:prstGeom prst="roundRect">
            <a:avLst>
              <a:gd fmla="val 15385" name="adj"/>
            </a:avLst>
          </a:prstGeom>
          <a:solidFill>
            <a:srgbClr val="071120">
              <a:alpha val="98039"/>
            </a:srgbClr>
          </a:solidFill>
          <a:ln cap="flat" cmpd="sng" w="12700">
            <a:solidFill>
              <a:srgbClr val="263753">
                <a:alpha val="80000"/>
              </a:srgbClr>
            </a:solidFill>
            <a:prstDash val="solid"/>
            <a:round/>
            <a:headEnd len="sm" w="sm" type="none"/>
            <a:tailEnd len="sm" w="sm" type="none"/>
          </a:ln>
        </p:spPr>
        <p:txBody>
          <a:bodyPr anchorCtr="0" anchor="ctr" bIns="1250" lIns="1250" spcFirstLastPara="1" rIns="1250" wrap="square" tIns="1250">
            <a:normAutofit/>
          </a:bodyPr>
          <a:lstStyle/>
          <a:p>
            <a:pPr indent="0" lvl="0" marL="0" marR="0" rtl="0" algn="ctr">
              <a:spcBef>
                <a:spcPts val="0"/>
              </a:spcBef>
              <a:spcAft>
                <a:spcPts val="0"/>
              </a:spcAft>
              <a:buClr>
                <a:srgbClr val="F8FAFC"/>
              </a:buClr>
              <a:buSzPts val="1600"/>
              <a:buFont typeface="Inter"/>
              <a:buNone/>
            </a:pPr>
            <a:r>
              <a:rPr b="0" i="0" lang="en-US" sz="1600" u="none" cap="none" strike="noStrike">
                <a:solidFill>
                  <a:srgbClr val="F8FAFC"/>
                </a:solidFill>
                <a:latin typeface="Inter"/>
                <a:ea typeface="Inter"/>
                <a:cs typeface="Inter"/>
                <a:sym typeface="Inter"/>
              </a:rPr>
              <a:t>Tool adoption gives local lift.</a:t>
            </a:r>
            <a:endParaRPr b="0" i="0" sz="16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600"/>
              <a:buFont typeface="Inter"/>
              <a:buNone/>
            </a:pPr>
            <a:r>
              <a:rPr b="0" i="0" lang="en-US" sz="1600" u="none" cap="none" strike="noStrike">
                <a:solidFill>
                  <a:srgbClr val="F8FAFC"/>
                </a:solidFill>
                <a:latin typeface="Inter"/>
                <a:ea typeface="Inter"/>
                <a:cs typeface="Inter"/>
                <a:sym typeface="Inter"/>
              </a:rPr>
              <a:t>Operating-model adoption converts it into sustained team throughput.</a:t>
            </a:r>
            <a:endParaRPr b="0" i="0" sz="1600" u="none" cap="none" strike="noStrike">
              <a:solidFill>
                <a:schemeClr val="dk1"/>
              </a:solidFill>
              <a:latin typeface="Inter"/>
              <a:ea typeface="Inter"/>
              <a:cs typeface="Inter"/>
              <a:sym typeface="Inter"/>
            </a:endParaRPr>
          </a:p>
        </p:txBody>
      </p:sp>
      <p:sp>
        <p:nvSpPr>
          <p:cNvPr id="89" name="Google Shape;89;p3"/>
          <p:cNvSpPr/>
          <p:nvPr/>
        </p:nvSpPr>
        <p:spPr>
          <a:xfrm>
            <a:off x="548640" y="6080760"/>
            <a:ext cx="8046720" cy="16459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6F7F99"/>
              </a:buClr>
              <a:buSzPts val="620"/>
              <a:buFont typeface="Inter"/>
              <a:buNone/>
            </a:pPr>
            <a:r>
              <a:rPr b="0" i="0" lang="en-US" sz="620" u="none" cap="none" strike="noStrike">
                <a:solidFill>
                  <a:srgbClr val="6F7F99"/>
                </a:solidFill>
                <a:latin typeface="Inter"/>
                <a:ea typeface="Inter"/>
                <a:cs typeface="Inter"/>
                <a:sym typeface="Inter"/>
              </a:rPr>
              <a:t>Evidence anchors: GitHub/Microsoft Research, DORA 2025, SPACE Framework. Numbers should be validated in your environment.</a:t>
            </a:r>
            <a:endParaRPr b="0" i="0" sz="620" u="none" cap="none" strike="noStrike">
              <a:solidFill>
                <a:schemeClr val="dk1"/>
              </a:solidFill>
              <a:latin typeface="Inter"/>
              <a:ea typeface="Inter"/>
              <a:cs typeface="Inter"/>
              <a:sym typeface="Inter"/>
            </a:endParaRPr>
          </a:p>
        </p:txBody>
      </p:sp>
      <p:sp>
        <p:nvSpPr>
          <p:cNvPr id="90" name="Google Shape;90;p3"/>
          <p:cNvSpPr/>
          <p:nvPr/>
        </p:nvSpPr>
        <p:spPr>
          <a:xfrm>
            <a:off x="411480" y="6510528"/>
            <a:ext cx="2926080" cy="1463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The AI Runtime - Boston</a:t>
            </a:r>
            <a:endParaRPr b="0" i="0" sz="650" u="none" cap="none" strike="noStrike">
              <a:solidFill>
                <a:schemeClr val="dk1"/>
              </a:solidFill>
              <a:latin typeface="Inter"/>
              <a:ea typeface="Inter"/>
              <a:cs typeface="Inter"/>
              <a:sym typeface="Inter"/>
            </a:endParaRPr>
          </a:p>
        </p:txBody>
      </p:sp>
      <p:cxnSp>
        <p:nvCxnSpPr>
          <p:cNvPr id="91" name="Google Shape;91;p3"/>
          <p:cNvCxnSpPr/>
          <p:nvPr/>
        </p:nvCxnSpPr>
        <p:spPr>
          <a:xfrm>
            <a:off x="411480" y="6355080"/>
            <a:ext cx="11365992" cy="0"/>
          </a:xfrm>
          <a:prstGeom prst="straightConnector1">
            <a:avLst/>
          </a:prstGeom>
          <a:noFill/>
          <a:ln cap="flat" cmpd="sng" w="9525">
            <a:solidFill>
              <a:srgbClr val="20324D">
                <a:alpha val="90196"/>
              </a:srgbClr>
            </a:solidFill>
            <a:prstDash val="solid"/>
            <a:round/>
            <a:headEnd len="sm" w="sm" type="none"/>
            <a:tailEnd len="sm" w="sm" type="none"/>
          </a:ln>
        </p:spPr>
      </p:cxnSp>
      <p:sp>
        <p:nvSpPr>
          <p:cNvPr id="92" name="Google Shape;92;p3"/>
          <p:cNvSpPr/>
          <p:nvPr/>
        </p:nvSpPr>
        <p:spPr>
          <a:xfrm>
            <a:off x="11503152" y="6446520"/>
            <a:ext cx="274320" cy="146304"/>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03</a:t>
            </a:r>
            <a:endParaRPr b="0" i="0" sz="650" u="none" cap="none" strike="noStrike">
              <a:solidFill>
                <a:schemeClr val="dk1"/>
              </a:solidFill>
              <a:latin typeface="Inter"/>
              <a:ea typeface="Inter"/>
              <a:cs typeface="Inter"/>
              <a:sym typeface="Inter"/>
            </a:endParaRPr>
          </a:p>
        </p:txBody>
      </p:sp>
      <p:sp>
        <p:nvSpPr>
          <p:cNvPr id="93" name="Google Shape;93;p3"/>
          <p:cNvSpPr txBox="1"/>
          <p:nvPr>
            <p:ph idx="4294967295"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rgbClr val="728096"/>
                </a:solidFill>
                <a:latin typeface="Inter"/>
                <a:ea typeface="Inter"/>
                <a:cs typeface="Inter"/>
                <a:sym typeface="Inter"/>
              </a:rPr>
              <a:t>‹#›</a:t>
            </a:fld>
            <a:endParaRPr b="0" i="0" sz="1200" u="none" cap="none" strike="noStrike">
              <a:solidFill>
                <a:srgbClr val="728096"/>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0"/>
        </a:solidFill>
      </p:bgPr>
    </p:bg>
    <p:spTree>
      <p:nvGrpSpPr>
        <p:cNvPr id="98" name="Shape 98"/>
        <p:cNvGrpSpPr/>
        <p:nvPr/>
      </p:nvGrpSpPr>
      <p:grpSpPr>
        <a:xfrm>
          <a:off x="0" y="0"/>
          <a:ext cx="0" cy="0"/>
          <a:chOff x="0" y="0"/>
          <a:chExt cx="0" cy="0"/>
        </a:xfrm>
      </p:grpSpPr>
      <p:pic>
        <p:nvPicPr>
          <p:cNvPr descr="/mnt/data/ai_teammate_assets/bg_ai_head_dark.jpg" id="99" name="Google Shape;99;p4"/>
          <p:cNvPicPr preferRelativeResize="0"/>
          <p:nvPr/>
        </p:nvPicPr>
        <p:blipFill rotWithShape="1">
          <a:blip r:embed="rId3">
            <a:alphaModFix/>
          </a:blip>
          <a:srcRect b="0" l="1" r="1" t="0"/>
          <a:stretch/>
        </p:blipFill>
        <p:spPr>
          <a:xfrm>
            <a:off x="0" y="0"/>
            <a:ext cx="12191695" cy="6858000"/>
          </a:xfrm>
          <a:prstGeom prst="rect">
            <a:avLst/>
          </a:prstGeom>
          <a:noFill/>
          <a:ln>
            <a:noFill/>
          </a:ln>
        </p:spPr>
      </p:pic>
      <p:sp>
        <p:nvSpPr>
          <p:cNvPr id="100" name="Google Shape;100;p4"/>
          <p:cNvSpPr/>
          <p:nvPr/>
        </p:nvSpPr>
        <p:spPr>
          <a:xfrm>
            <a:off x="548640" y="411480"/>
            <a:ext cx="201168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0E7FF"/>
              </a:buClr>
              <a:buSzPts val="880"/>
              <a:buFont typeface="Inter"/>
              <a:buNone/>
            </a:pPr>
            <a:r>
              <a:rPr b="1" i="0" lang="en-US" sz="880" u="none" cap="none" strike="noStrike">
                <a:solidFill>
                  <a:srgbClr val="20E7FF"/>
                </a:solidFill>
                <a:latin typeface="Inter"/>
                <a:ea typeface="Inter"/>
                <a:cs typeface="Inter"/>
                <a:sym typeface="Inter"/>
              </a:rPr>
              <a:t>FRAMEWORK</a:t>
            </a:r>
            <a:endParaRPr b="0" i="0" sz="880" u="none" cap="none" strike="noStrike">
              <a:solidFill>
                <a:schemeClr val="dk1"/>
              </a:solidFill>
              <a:latin typeface="Inter"/>
              <a:ea typeface="Inter"/>
              <a:cs typeface="Inter"/>
              <a:sym typeface="Inter"/>
            </a:endParaRPr>
          </a:p>
        </p:txBody>
      </p:sp>
      <p:sp>
        <p:nvSpPr>
          <p:cNvPr id="101" name="Google Shape;101;p4"/>
          <p:cNvSpPr/>
          <p:nvPr/>
        </p:nvSpPr>
        <p:spPr>
          <a:xfrm>
            <a:off x="548640" y="731520"/>
            <a:ext cx="8046720" cy="50292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3100"/>
              <a:buFont typeface="Inter"/>
              <a:buNone/>
            </a:pPr>
            <a:r>
              <a:rPr b="1" i="0" lang="en-US" sz="3100" u="none" cap="none" strike="noStrike">
                <a:solidFill>
                  <a:srgbClr val="F8FAFC"/>
                </a:solidFill>
                <a:latin typeface="Inter"/>
                <a:ea typeface="Inter"/>
                <a:cs typeface="Inter"/>
                <a:sym typeface="Inter"/>
              </a:rPr>
              <a:t>The AI Teammate Operating Model</a:t>
            </a:r>
            <a:endParaRPr b="0" i="0" sz="3100" u="none" cap="none" strike="noStrike">
              <a:solidFill>
                <a:schemeClr val="dk1"/>
              </a:solidFill>
              <a:latin typeface="Inter"/>
              <a:ea typeface="Inter"/>
              <a:cs typeface="Inter"/>
              <a:sym typeface="Inter"/>
            </a:endParaRPr>
          </a:p>
        </p:txBody>
      </p:sp>
      <p:sp>
        <p:nvSpPr>
          <p:cNvPr id="102" name="Google Shape;102;p4"/>
          <p:cNvSpPr/>
          <p:nvPr/>
        </p:nvSpPr>
        <p:spPr>
          <a:xfrm>
            <a:off x="566928" y="1298448"/>
            <a:ext cx="7040880" cy="34747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A9B6CA"/>
              </a:buClr>
              <a:buSzPts val="1350"/>
              <a:buFont typeface="Inter"/>
              <a:buNone/>
            </a:pPr>
            <a:r>
              <a:rPr b="0" i="0" lang="en-US" sz="1350" u="none" cap="none" strike="noStrike">
                <a:solidFill>
                  <a:srgbClr val="A9B6CA"/>
                </a:solidFill>
                <a:latin typeface="Inter"/>
                <a:ea typeface="Inter"/>
                <a:cs typeface="Inter"/>
                <a:sym typeface="Inter"/>
              </a:rPr>
              <a:t>Five contracts turn AI from a helpful sidecar into a disciplined participant in engineering work.</a:t>
            </a:r>
            <a:endParaRPr b="0" i="0" sz="1350" u="none" cap="none" strike="noStrike">
              <a:solidFill>
                <a:schemeClr val="dk1"/>
              </a:solidFill>
              <a:latin typeface="Inter"/>
              <a:ea typeface="Inter"/>
              <a:cs typeface="Inter"/>
              <a:sym typeface="Inter"/>
            </a:endParaRPr>
          </a:p>
        </p:txBody>
      </p:sp>
      <p:sp>
        <p:nvSpPr>
          <p:cNvPr id="103" name="Google Shape;103;p4"/>
          <p:cNvSpPr/>
          <p:nvPr/>
        </p:nvSpPr>
        <p:spPr>
          <a:xfrm>
            <a:off x="5102350" y="3054100"/>
            <a:ext cx="2075400" cy="1353300"/>
          </a:xfrm>
          <a:prstGeom prst="ellipse">
            <a:avLst/>
          </a:prstGeom>
          <a:solidFill>
            <a:srgbClr val="071A29"/>
          </a:solidFill>
          <a:ln cap="flat" cmpd="sng" w="19050">
            <a:solidFill>
              <a:srgbClr val="20E7FF">
                <a:alpha val="94901"/>
              </a:srgbClr>
            </a:solidFill>
            <a:prstDash val="solid"/>
            <a:round/>
            <a:headEnd len="sm" w="sm" type="none"/>
            <a:tailEnd len="sm" w="sm" type="none"/>
          </a:ln>
        </p:spPr>
        <p:txBody>
          <a:bodyPr anchorCtr="0" anchor="ctr" bIns="1250" lIns="1250" spcFirstLastPara="1" rIns="1250" wrap="square" tIns="1250">
            <a:normAutofit/>
          </a:bodyPr>
          <a:lstStyle/>
          <a:p>
            <a:pPr indent="0" lvl="0" marL="0" marR="0" rtl="0" algn="ctr">
              <a:spcBef>
                <a:spcPts val="0"/>
              </a:spcBef>
              <a:spcAft>
                <a:spcPts val="0"/>
              </a:spcAft>
              <a:buClr>
                <a:srgbClr val="F8FAFC"/>
              </a:buClr>
              <a:buSzPts val="2200"/>
              <a:buFont typeface="Inter"/>
              <a:buNone/>
            </a:pPr>
            <a:r>
              <a:rPr b="1" i="0" lang="en-US" sz="2200" u="none" cap="none" strike="noStrike">
                <a:solidFill>
                  <a:srgbClr val="F8FAFC"/>
                </a:solidFill>
                <a:latin typeface="Inter"/>
                <a:ea typeface="Inter"/>
                <a:cs typeface="Inter"/>
                <a:sym typeface="Inter"/>
              </a:rPr>
              <a:t>AI</a:t>
            </a:r>
            <a:endParaRPr b="0" i="0" sz="22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2200"/>
              <a:buFont typeface="Inter"/>
              <a:buNone/>
            </a:pPr>
            <a:r>
              <a:rPr b="1" i="0" lang="en-US" sz="2200" u="none" cap="none" strike="noStrike">
                <a:solidFill>
                  <a:srgbClr val="F8FAFC"/>
                </a:solidFill>
                <a:latin typeface="Inter"/>
                <a:ea typeface="Inter"/>
                <a:cs typeface="Inter"/>
                <a:sym typeface="Inter"/>
              </a:rPr>
              <a:t>Teammate</a:t>
            </a:r>
            <a:endParaRPr b="0" i="0" sz="2200" u="none" cap="none" strike="noStrike">
              <a:solidFill>
                <a:schemeClr val="dk1"/>
              </a:solidFill>
              <a:latin typeface="Inter"/>
              <a:ea typeface="Inter"/>
              <a:cs typeface="Inter"/>
              <a:sym typeface="Inter"/>
            </a:endParaRPr>
          </a:p>
        </p:txBody>
      </p:sp>
      <p:sp>
        <p:nvSpPr>
          <p:cNvPr id="104" name="Google Shape;104;p4"/>
          <p:cNvSpPr/>
          <p:nvPr/>
        </p:nvSpPr>
        <p:spPr>
          <a:xfrm>
            <a:off x="5175504" y="1901952"/>
            <a:ext cx="384048" cy="384048"/>
          </a:xfrm>
          <a:prstGeom prst="ellipse">
            <a:avLst/>
          </a:prstGeom>
          <a:solidFill>
            <a:srgbClr val="20E7FF"/>
          </a:solidFill>
          <a:ln cap="flat" cmpd="sng" w="10150">
            <a:solidFill>
              <a:srgbClr val="20E7F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rgbClr val="020610"/>
              </a:buClr>
              <a:buSzPts val="1300"/>
              <a:buFont typeface="Inter"/>
              <a:buNone/>
            </a:pPr>
            <a:r>
              <a:rPr b="1" i="0" lang="en-US" sz="1300" u="none" cap="none" strike="noStrike">
                <a:solidFill>
                  <a:srgbClr val="020610"/>
                </a:solidFill>
                <a:latin typeface="Inter"/>
                <a:ea typeface="Inter"/>
                <a:cs typeface="Inter"/>
                <a:sym typeface="Inter"/>
              </a:rPr>
              <a:t>1</a:t>
            </a:r>
            <a:endParaRPr b="0" i="0" sz="1300" u="none" cap="none" strike="noStrike">
              <a:solidFill>
                <a:schemeClr val="dk1"/>
              </a:solidFill>
              <a:latin typeface="Inter"/>
              <a:ea typeface="Inter"/>
              <a:cs typeface="Inter"/>
              <a:sym typeface="Inter"/>
            </a:endParaRPr>
          </a:p>
        </p:txBody>
      </p:sp>
      <p:sp>
        <p:nvSpPr>
          <p:cNvPr id="105" name="Google Shape;105;p4"/>
          <p:cNvSpPr/>
          <p:nvPr/>
        </p:nvSpPr>
        <p:spPr>
          <a:xfrm>
            <a:off x="5650992" y="1847088"/>
            <a:ext cx="1417320" cy="512064"/>
          </a:xfrm>
          <a:prstGeom prst="roundRect">
            <a:avLst>
              <a:gd fmla="val 21429" name="adj"/>
            </a:avLst>
          </a:prstGeom>
          <a:solidFill>
            <a:srgbClr val="061525"/>
          </a:solidFill>
          <a:ln cap="flat" cmpd="sng" w="12700">
            <a:solidFill>
              <a:srgbClr val="20E7FF">
                <a:alpha val="90196"/>
              </a:srgbClr>
            </a:solidFill>
            <a:prstDash val="solid"/>
            <a:round/>
            <a:headEnd len="sm" w="sm" type="none"/>
            <a:tailEnd len="sm" w="sm" type="none"/>
          </a:ln>
        </p:spPr>
        <p:txBody>
          <a:bodyPr anchorCtr="0" anchor="ctr" bIns="875" lIns="875" spcFirstLastPara="1" rIns="875" wrap="square" tIns="875">
            <a:normAutofit/>
          </a:bodyPr>
          <a:lstStyle/>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Context</a:t>
            </a:r>
            <a:endParaRPr b="0" i="0" sz="11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contract</a:t>
            </a:r>
            <a:endParaRPr b="0" i="0" sz="1120" u="none" cap="none" strike="noStrike">
              <a:solidFill>
                <a:schemeClr val="dk1"/>
              </a:solidFill>
              <a:latin typeface="Inter"/>
              <a:ea typeface="Inter"/>
              <a:cs typeface="Inter"/>
              <a:sym typeface="Inter"/>
            </a:endParaRPr>
          </a:p>
        </p:txBody>
      </p:sp>
      <p:sp>
        <p:nvSpPr>
          <p:cNvPr id="106" name="Google Shape;106;p4"/>
          <p:cNvSpPr/>
          <p:nvPr/>
        </p:nvSpPr>
        <p:spPr>
          <a:xfrm>
            <a:off x="7461504" y="2770632"/>
            <a:ext cx="384048" cy="384048"/>
          </a:xfrm>
          <a:prstGeom prst="ellipse">
            <a:avLst/>
          </a:prstGeom>
          <a:solidFill>
            <a:srgbClr val="D946EF"/>
          </a:solidFill>
          <a:ln cap="flat" cmpd="sng" w="10150">
            <a:solidFill>
              <a:srgbClr val="D946E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rgbClr val="020610"/>
              </a:buClr>
              <a:buSzPts val="1300"/>
              <a:buFont typeface="Inter"/>
              <a:buNone/>
            </a:pPr>
            <a:r>
              <a:rPr b="1" i="0" lang="en-US" sz="1300" u="none" cap="none" strike="noStrike">
                <a:solidFill>
                  <a:srgbClr val="020610"/>
                </a:solidFill>
                <a:latin typeface="Inter"/>
                <a:ea typeface="Inter"/>
                <a:cs typeface="Inter"/>
                <a:sym typeface="Inter"/>
              </a:rPr>
              <a:t>2</a:t>
            </a:r>
            <a:endParaRPr b="0" i="0" sz="1300" u="none" cap="none" strike="noStrike">
              <a:solidFill>
                <a:schemeClr val="dk1"/>
              </a:solidFill>
              <a:latin typeface="Inter"/>
              <a:ea typeface="Inter"/>
              <a:cs typeface="Inter"/>
              <a:sym typeface="Inter"/>
            </a:endParaRPr>
          </a:p>
        </p:txBody>
      </p:sp>
      <p:sp>
        <p:nvSpPr>
          <p:cNvPr id="107" name="Google Shape;107;p4"/>
          <p:cNvSpPr/>
          <p:nvPr/>
        </p:nvSpPr>
        <p:spPr>
          <a:xfrm>
            <a:off x="7936992" y="2715768"/>
            <a:ext cx="1417320" cy="512064"/>
          </a:xfrm>
          <a:prstGeom prst="roundRect">
            <a:avLst>
              <a:gd fmla="val 21429" name="adj"/>
            </a:avLst>
          </a:prstGeom>
          <a:solidFill>
            <a:srgbClr val="061525"/>
          </a:solidFill>
          <a:ln cap="flat" cmpd="sng" w="12700">
            <a:solidFill>
              <a:srgbClr val="D946EF">
                <a:alpha val="90196"/>
              </a:srgbClr>
            </a:solidFill>
            <a:prstDash val="solid"/>
            <a:round/>
            <a:headEnd len="sm" w="sm" type="none"/>
            <a:tailEnd len="sm" w="sm" type="none"/>
          </a:ln>
        </p:spPr>
        <p:txBody>
          <a:bodyPr anchorCtr="0" anchor="ctr" bIns="875" lIns="875" spcFirstLastPara="1" rIns="875" wrap="square" tIns="875">
            <a:normAutofit/>
          </a:bodyPr>
          <a:lstStyle/>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Work</a:t>
            </a:r>
            <a:endParaRPr b="0" i="0" sz="11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contract</a:t>
            </a:r>
            <a:endParaRPr b="0" i="0" sz="1120" u="none" cap="none" strike="noStrike">
              <a:solidFill>
                <a:schemeClr val="dk1"/>
              </a:solidFill>
              <a:latin typeface="Inter"/>
              <a:ea typeface="Inter"/>
              <a:cs typeface="Inter"/>
              <a:sym typeface="Inter"/>
            </a:endParaRPr>
          </a:p>
        </p:txBody>
      </p:sp>
      <p:sp>
        <p:nvSpPr>
          <p:cNvPr id="108" name="Google Shape;108;p4"/>
          <p:cNvSpPr/>
          <p:nvPr/>
        </p:nvSpPr>
        <p:spPr>
          <a:xfrm>
            <a:off x="6629400" y="4599432"/>
            <a:ext cx="384048" cy="384048"/>
          </a:xfrm>
          <a:prstGeom prst="ellipse">
            <a:avLst/>
          </a:prstGeom>
          <a:solidFill>
            <a:srgbClr val="B9FF66"/>
          </a:solidFill>
          <a:ln cap="flat" cmpd="sng" w="10150">
            <a:solidFill>
              <a:srgbClr val="B9FF66"/>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rgbClr val="020610"/>
              </a:buClr>
              <a:buSzPts val="1300"/>
              <a:buFont typeface="Inter"/>
              <a:buNone/>
            </a:pPr>
            <a:r>
              <a:rPr b="1" i="0" lang="en-US" sz="1300" u="none" cap="none" strike="noStrike">
                <a:solidFill>
                  <a:srgbClr val="020610"/>
                </a:solidFill>
                <a:latin typeface="Inter"/>
                <a:ea typeface="Inter"/>
                <a:cs typeface="Inter"/>
                <a:sym typeface="Inter"/>
              </a:rPr>
              <a:t>3</a:t>
            </a:r>
            <a:endParaRPr b="0" i="0" sz="1300" u="none" cap="none" strike="noStrike">
              <a:solidFill>
                <a:schemeClr val="dk1"/>
              </a:solidFill>
              <a:latin typeface="Inter"/>
              <a:ea typeface="Inter"/>
              <a:cs typeface="Inter"/>
              <a:sym typeface="Inter"/>
            </a:endParaRPr>
          </a:p>
        </p:txBody>
      </p:sp>
      <p:sp>
        <p:nvSpPr>
          <p:cNvPr id="109" name="Google Shape;109;p4"/>
          <p:cNvSpPr/>
          <p:nvPr/>
        </p:nvSpPr>
        <p:spPr>
          <a:xfrm>
            <a:off x="7104888" y="4544568"/>
            <a:ext cx="1417320" cy="512064"/>
          </a:xfrm>
          <a:prstGeom prst="roundRect">
            <a:avLst>
              <a:gd fmla="val 21429" name="adj"/>
            </a:avLst>
          </a:prstGeom>
          <a:solidFill>
            <a:srgbClr val="061525"/>
          </a:solidFill>
          <a:ln cap="flat" cmpd="sng" w="12700">
            <a:solidFill>
              <a:srgbClr val="B9FF66">
                <a:alpha val="90196"/>
              </a:srgbClr>
            </a:solidFill>
            <a:prstDash val="solid"/>
            <a:round/>
            <a:headEnd len="sm" w="sm" type="none"/>
            <a:tailEnd len="sm" w="sm" type="none"/>
          </a:ln>
        </p:spPr>
        <p:txBody>
          <a:bodyPr anchorCtr="0" anchor="ctr" bIns="875" lIns="875" spcFirstLastPara="1" rIns="875" wrap="square" tIns="875">
            <a:normAutofit/>
          </a:bodyPr>
          <a:lstStyle/>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Verification</a:t>
            </a:r>
            <a:endParaRPr b="0" i="0" sz="11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contract</a:t>
            </a:r>
            <a:endParaRPr b="0" i="0" sz="1120" u="none" cap="none" strike="noStrike">
              <a:solidFill>
                <a:schemeClr val="dk1"/>
              </a:solidFill>
              <a:latin typeface="Inter"/>
              <a:ea typeface="Inter"/>
              <a:cs typeface="Inter"/>
              <a:sym typeface="Inter"/>
            </a:endParaRPr>
          </a:p>
        </p:txBody>
      </p:sp>
      <p:sp>
        <p:nvSpPr>
          <p:cNvPr id="110" name="Google Shape;110;p4"/>
          <p:cNvSpPr/>
          <p:nvPr/>
        </p:nvSpPr>
        <p:spPr>
          <a:xfrm>
            <a:off x="3886200" y="4599432"/>
            <a:ext cx="384048" cy="384048"/>
          </a:xfrm>
          <a:prstGeom prst="ellipse">
            <a:avLst/>
          </a:prstGeom>
          <a:solidFill>
            <a:srgbClr val="FBBF24"/>
          </a:solidFill>
          <a:ln cap="flat" cmpd="sng" w="10150">
            <a:solidFill>
              <a:srgbClr val="FBBF24"/>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rgbClr val="020610"/>
              </a:buClr>
              <a:buSzPts val="1300"/>
              <a:buFont typeface="Inter"/>
              <a:buNone/>
            </a:pPr>
            <a:r>
              <a:rPr b="1" i="0" lang="en-US" sz="1300" u="none" cap="none" strike="noStrike">
                <a:solidFill>
                  <a:srgbClr val="020610"/>
                </a:solidFill>
                <a:latin typeface="Inter"/>
                <a:ea typeface="Inter"/>
                <a:cs typeface="Inter"/>
                <a:sym typeface="Inter"/>
              </a:rPr>
              <a:t>4</a:t>
            </a:r>
            <a:endParaRPr b="0" i="0" sz="1300" u="none" cap="none" strike="noStrike">
              <a:solidFill>
                <a:schemeClr val="dk1"/>
              </a:solidFill>
              <a:latin typeface="Inter"/>
              <a:ea typeface="Inter"/>
              <a:cs typeface="Inter"/>
              <a:sym typeface="Inter"/>
            </a:endParaRPr>
          </a:p>
        </p:txBody>
      </p:sp>
      <p:sp>
        <p:nvSpPr>
          <p:cNvPr id="111" name="Google Shape;111;p4"/>
          <p:cNvSpPr/>
          <p:nvPr/>
        </p:nvSpPr>
        <p:spPr>
          <a:xfrm>
            <a:off x="4361688" y="4544568"/>
            <a:ext cx="1417320" cy="512064"/>
          </a:xfrm>
          <a:prstGeom prst="roundRect">
            <a:avLst>
              <a:gd fmla="val 21429" name="adj"/>
            </a:avLst>
          </a:prstGeom>
          <a:solidFill>
            <a:srgbClr val="061525"/>
          </a:solidFill>
          <a:ln cap="flat" cmpd="sng" w="12700">
            <a:solidFill>
              <a:srgbClr val="FBBF24">
                <a:alpha val="90196"/>
              </a:srgbClr>
            </a:solidFill>
            <a:prstDash val="solid"/>
            <a:round/>
            <a:headEnd len="sm" w="sm" type="none"/>
            <a:tailEnd len="sm" w="sm" type="none"/>
          </a:ln>
        </p:spPr>
        <p:txBody>
          <a:bodyPr anchorCtr="0" anchor="ctr" bIns="875" lIns="875" spcFirstLastPara="1" rIns="875" wrap="square" tIns="875">
            <a:normAutofit/>
          </a:bodyPr>
          <a:lstStyle/>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Learning</a:t>
            </a:r>
            <a:endParaRPr b="0" i="0" sz="11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contract</a:t>
            </a:r>
            <a:endParaRPr b="0" i="0" sz="1120" u="none" cap="none" strike="noStrike">
              <a:solidFill>
                <a:schemeClr val="dk1"/>
              </a:solidFill>
              <a:latin typeface="Inter"/>
              <a:ea typeface="Inter"/>
              <a:cs typeface="Inter"/>
              <a:sym typeface="Inter"/>
            </a:endParaRPr>
          </a:p>
        </p:txBody>
      </p:sp>
      <p:sp>
        <p:nvSpPr>
          <p:cNvPr id="112" name="Google Shape;112;p4"/>
          <p:cNvSpPr/>
          <p:nvPr/>
        </p:nvSpPr>
        <p:spPr>
          <a:xfrm>
            <a:off x="3072384" y="2770632"/>
            <a:ext cx="384048" cy="384048"/>
          </a:xfrm>
          <a:prstGeom prst="ellipse">
            <a:avLst/>
          </a:prstGeom>
          <a:solidFill>
            <a:srgbClr val="8B5CF6"/>
          </a:solidFill>
          <a:ln cap="flat" cmpd="sng" w="10150">
            <a:solidFill>
              <a:srgbClr val="8B5CF6"/>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rgbClr val="020610"/>
              </a:buClr>
              <a:buSzPts val="1300"/>
              <a:buFont typeface="Inter"/>
              <a:buNone/>
            </a:pPr>
            <a:r>
              <a:rPr b="1" i="0" lang="en-US" sz="1300" u="none" cap="none" strike="noStrike">
                <a:solidFill>
                  <a:srgbClr val="020610"/>
                </a:solidFill>
                <a:latin typeface="Inter"/>
                <a:ea typeface="Inter"/>
                <a:cs typeface="Inter"/>
                <a:sym typeface="Inter"/>
              </a:rPr>
              <a:t>5</a:t>
            </a:r>
            <a:endParaRPr b="0" i="0" sz="1300" u="none" cap="none" strike="noStrike">
              <a:solidFill>
                <a:schemeClr val="dk1"/>
              </a:solidFill>
              <a:latin typeface="Inter"/>
              <a:ea typeface="Inter"/>
              <a:cs typeface="Inter"/>
              <a:sym typeface="Inter"/>
            </a:endParaRPr>
          </a:p>
        </p:txBody>
      </p:sp>
      <p:sp>
        <p:nvSpPr>
          <p:cNvPr id="113" name="Google Shape;113;p4"/>
          <p:cNvSpPr/>
          <p:nvPr/>
        </p:nvSpPr>
        <p:spPr>
          <a:xfrm>
            <a:off x="3547872" y="2715768"/>
            <a:ext cx="1417320" cy="512064"/>
          </a:xfrm>
          <a:prstGeom prst="roundRect">
            <a:avLst>
              <a:gd fmla="val 21429" name="adj"/>
            </a:avLst>
          </a:prstGeom>
          <a:solidFill>
            <a:srgbClr val="061525"/>
          </a:solidFill>
          <a:ln cap="flat" cmpd="sng" w="12700">
            <a:solidFill>
              <a:srgbClr val="8B5CF6">
                <a:alpha val="90196"/>
              </a:srgbClr>
            </a:solidFill>
            <a:prstDash val="solid"/>
            <a:round/>
            <a:headEnd len="sm" w="sm" type="none"/>
            <a:tailEnd len="sm" w="sm" type="none"/>
          </a:ln>
        </p:spPr>
        <p:txBody>
          <a:bodyPr anchorCtr="0" anchor="ctr" bIns="875" lIns="875" spcFirstLastPara="1" rIns="875" wrap="square" tIns="875">
            <a:normAutofit/>
          </a:bodyPr>
          <a:lstStyle/>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Governance</a:t>
            </a:r>
            <a:endParaRPr b="0" i="0" sz="11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contract</a:t>
            </a:r>
            <a:endParaRPr b="0" i="0" sz="1120" u="none" cap="none" strike="noStrike">
              <a:solidFill>
                <a:schemeClr val="dk1"/>
              </a:solidFill>
              <a:latin typeface="Inter"/>
              <a:ea typeface="Inter"/>
              <a:cs typeface="Inter"/>
              <a:sym typeface="Inter"/>
            </a:endParaRPr>
          </a:p>
        </p:txBody>
      </p:sp>
      <p:sp>
        <p:nvSpPr>
          <p:cNvPr id="114" name="Google Shape;114;p4"/>
          <p:cNvSpPr/>
          <p:nvPr/>
        </p:nvSpPr>
        <p:spPr>
          <a:xfrm>
            <a:off x="685800" y="5230368"/>
            <a:ext cx="3977640" cy="804672"/>
          </a:xfrm>
          <a:prstGeom prst="roundRect">
            <a:avLst>
              <a:gd fmla="val 13636" name="adj"/>
            </a:avLst>
          </a:prstGeom>
          <a:solidFill>
            <a:srgbClr val="061525">
              <a:alpha val="98039"/>
            </a:srgbClr>
          </a:solidFill>
          <a:ln cap="flat" cmpd="sng" w="12700">
            <a:solidFill>
              <a:srgbClr val="20E7FF">
                <a:alpha val="80000"/>
              </a:srgbClr>
            </a:solidFill>
            <a:prstDash val="solid"/>
            <a:round/>
            <a:headEnd len="sm" w="sm" type="none"/>
            <a:tailEnd len="sm" w="sm" type="none"/>
          </a:ln>
        </p:spPr>
        <p:txBody>
          <a:bodyPr anchorCtr="0" anchor="ctr" bIns="2025" lIns="2025" spcFirstLastPara="1" rIns="2025" wrap="square" tIns="2025">
            <a:normAutofit/>
          </a:bodyPr>
          <a:lstStyle/>
          <a:p>
            <a:pPr indent="0" lvl="0" marL="0" marR="0" rtl="0" algn="ctr">
              <a:spcBef>
                <a:spcPts val="0"/>
              </a:spcBef>
              <a:spcAft>
                <a:spcPts val="0"/>
              </a:spcAft>
              <a:buClr>
                <a:srgbClr val="F8FAFC"/>
              </a:buClr>
              <a:buSzPts val="1220"/>
              <a:buFont typeface="Inter"/>
              <a:buNone/>
            </a:pPr>
            <a:r>
              <a:rPr b="0" i="0" lang="en-US" sz="1220" u="none" cap="none" strike="noStrike">
                <a:solidFill>
                  <a:srgbClr val="F8FAFC"/>
                </a:solidFill>
                <a:latin typeface="Inter"/>
                <a:ea typeface="Inter"/>
                <a:cs typeface="Inter"/>
                <a:sym typeface="Inter"/>
              </a:rPr>
              <a:t>The model is deliberately not a list of tools.</a:t>
            </a:r>
            <a:endParaRPr b="0" i="0" sz="12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220"/>
              <a:buFont typeface="Inter"/>
              <a:buNone/>
            </a:pPr>
            <a:r>
              <a:rPr b="0" i="0" lang="en-US" sz="1220" u="none" cap="none" strike="noStrike">
                <a:solidFill>
                  <a:srgbClr val="F8FAFC"/>
                </a:solidFill>
                <a:latin typeface="Inter"/>
                <a:ea typeface="Inter"/>
                <a:cs typeface="Inter"/>
                <a:sym typeface="Inter"/>
              </a:rPr>
              <a:t>It defines decision rights, context, evidence, feedback, and risk controls.</a:t>
            </a:r>
            <a:endParaRPr b="0" i="0" sz="1220" u="none" cap="none" strike="noStrike">
              <a:solidFill>
                <a:schemeClr val="dk1"/>
              </a:solidFill>
              <a:latin typeface="Inter"/>
              <a:ea typeface="Inter"/>
              <a:cs typeface="Inter"/>
              <a:sym typeface="Inter"/>
            </a:endParaRPr>
          </a:p>
        </p:txBody>
      </p:sp>
      <p:sp>
        <p:nvSpPr>
          <p:cNvPr id="115" name="Google Shape;115;p4"/>
          <p:cNvSpPr/>
          <p:nvPr/>
        </p:nvSpPr>
        <p:spPr>
          <a:xfrm>
            <a:off x="411480" y="6510528"/>
            <a:ext cx="2926080" cy="1463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The AI Runtime - Boston</a:t>
            </a:r>
            <a:endParaRPr b="0" i="0" sz="650" u="none" cap="none" strike="noStrike">
              <a:solidFill>
                <a:schemeClr val="dk1"/>
              </a:solidFill>
              <a:latin typeface="Inter"/>
              <a:ea typeface="Inter"/>
              <a:cs typeface="Inter"/>
              <a:sym typeface="Inter"/>
            </a:endParaRPr>
          </a:p>
        </p:txBody>
      </p:sp>
      <p:cxnSp>
        <p:nvCxnSpPr>
          <p:cNvPr id="116" name="Google Shape;116;p4"/>
          <p:cNvCxnSpPr/>
          <p:nvPr/>
        </p:nvCxnSpPr>
        <p:spPr>
          <a:xfrm>
            <a:off x="411480" y="6355080"/>
            <a:ext cx="11365992" cy="0"/>
          </a:xfrm>
          <a:prstGeom prst="straightConnector1">
            <a:avLst/>
          </a:prstGeom>
          <a:noFill/>
          <a:ln cap="flat" cmpd="sng" w="9525">
            <a:solidFill>
              <a:srgbClr val="20324D">
                <a:alpha val="90196"/>
              </a:srgbClr>
            </a:solidFill>
            <a:prstDash val="solid"/>
            <a:round/>
            <a:headEnd len="sm" w="sm" type="none"/>
            <a:tailEnd len="sm" w="sm" type="none"/>
          </a:ln>
        </p:spPr>
      </p:cxnSp>
      <p:sp>
        <p:nvSpPr>
          <p:cNvPr id="117" name="Google Shape;117;p4"/>
          <p:cNvSpPr/>
          <p:nvPr/>
        </p:nvSpPr>
        <p:spPr>
          <a:xfrm>
            <a:off x="11503152" y="6446520"/>
            <a:ext cx="274320" cy="146304"/>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04</a:t>
            </a:r>
            <a:endParaRPr b="0" i="0" sz="650" u="none" cap="none" strike="noStrike">
              <a:solidFill>
                <a:schemeClr val="dk1"/>
              </a:solidFill>
              <a:latin typeface="Inter"/>
              <a:ea typeface="Inter"/>
              <a:cs typeface="Inter"/>
              <a:sym typeface="Inter"/>
            </a:endParaRPr>
          </a:p>
        </p:txBody>
      </p:sp>
      <p:sp>
        <p:nvSpPr>
          <p:cNvPr id="118" name="Google Shape;118;p4"/>
          <p:cNvSpPr txBox="1"/>
          <p:nvPr>
            <p:ph idx="4294967295"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rgbClr val="728096"/>
                </a:solidFill>
                <a:latin typeface="Inter"/>
                <a:ea typeface="Inter"/>
                <a:cs typeface="Inter"/>
                <a:sym typeface="Inter"/>
              </a:rPr>
              <a:t>‹#›</a:t>
            </a:fld>
            <a:endParaRPr b="0" i="0" sz="1200" u="none" cap="none" strike="noStrike">
              <a:solidFill>
                <a:srgbClr val="728096"/>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0"/>
        </a:solidFill>
      </p:bgPr>
    </p:bg>
    <p:spTree>
      <p:nvGrpSpPr>
        <p:cNvPr id="123" name="Shape 123"/>
        <p:cNvGrpSpPr/>
        <p:nvPr/>
      </p:nvGrpSpPr>
      <p:grpSpPr>
        <a:xfrm>
          <a:off x="0" y="0"/>
          <a:ext cx="0" cy="0"/>
          <a:chOff x="0" y="0"/>
          <a:chExt cx="0" cy="0"/>
        </a:xfrm>
      </p:grpSpPr>
      <p:pic>
        <p:nvPicPr>
          <p:cNvPr descr="/mnt/data/ai_teammate_assets/bg_code_dark.jpg" id="124" name="Google Shape;124;p5"/>
          <p:cNvPicPr preferRelativeResize="0"/>
          <p:nvPr/>
        </p:nvPicPr>
        <p:blipFill rotWithShape="1">
          <a:blip r:embed="rId3">
            <a:alphaModFix/>
          </a:blip>
          <a:srcRect b="0" l="1" r="1" t="0"/>
          <a:stretch/>
        </p:blipFill>
        <p:spPr>
          <a:xfrm>
            <a:off x="0" y="0"/>
            <a:ext cx="12191695" cy="6858000"/>
          </a:xfrm>
          <a:prstGeom prst="rect">
            <a:avLst/>
          </a:prstGeom>
          <a:noFill/>
          <a:ln>
            <a:noFill/>
          </a:ln>
        </p:spPr>
      </p:pic>
      <p:sp>
        <p:nvSpPr>
          <p:cNvPr id="125" name="Google Shape;125;p5"/>
          <p:cNvSpPr/>
          <p:nvPr/>
        </p:nvSpPr>
        <p:spPr>
          <a:xfrm>
            <a:off x="548640" y="411480"/>
            <a:ext cx="32004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0E7FF"/>
              </a:buClr>
              <a:buSzPts val="880"/>
              <a:buFont typeface="Inter"/>
              <a:buNone/>
            </a:pPr>
            <a:r>
              <a:rPr b="1" i="0" lang="en-US" sz="880" u="none" cap="none" strike="noStrike">
                <a:solidFill>
                  <a:srgbClr val="20E7FF"/>
                </a:solidFill>
                <a:latin typeface="Inter"/>
                <a:ea typeface="Inter"/>
                <a:cs typeface="Inter"/>
                <a:sym typeface="Inter"/>
              </a:rPr>
              <a:t>CONTRACT 1 - CONTEXT</a:t>
            </a:r>
            <a:endParaRPr b="0" i="0" sz="880" u="none" cap="none" strike="noStrike">
              <a:solidFill>
                <a:schemeClr val="dk1"/>
              </a:solidFill>
              <a:latin typeface="Inter"/>
              <a:ea typeface="Inter"/>
              <a:cs typeface="Inter"/>
              <a:sym typeface="Inter"/>
            </a:endParaRPr>
          </a:p>
        </p:txBody>
      </p:sp>
      <p:sp>
        <p:nvSpPr>
          <p:cNvPr id="126" name="Google Shape;126;p5"/>
          <p:cNvSpPr/>
          <p:nvPr/>
        </p:nvSpPr>
        <p:spPr>
          <a:xfrm>
            <a:off x="548654" y="731525"/>
            <a:ext cx="9886200" cy="5028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3100"/>
              <a:buFont typeface="Inter"/>
              <a:buNone/>
            </a:pPr>
            <a:r>
              <a:rPr b="1" i="0" lang="en-US" sz="3100" u="none" cap="none" strike="noStrike">
                <a:solidFill>
                  <a:srgbClr val="F8FAFC"/>
                </a:solidFill>
                <a:latin typeface="Inter"/>
                <a:ea typeface="Inter"/>
                <a:cs typeface="Inter"/>
                <a:sym typeface="Inter"/>
              </a:rPr>
              <a:t>Context engineering is the new compiler.</a:t>
            </a:r>
            <a:endParaRPr b="0" i="0" sz="3100" u="none" cap="none" strike="noStrike">
              <a:solidFill>
                <a:schemeClr val="dk1"/>
              </a:solidFill>
              <a:latin typeface="Inter"/>
              <a:ea typeface="Inter"/>
              <a:cs typeface="Inter"/>
              <a:sym typeface="Inter"/>
            </a:endParaRPr>
          </a:p>
        </p:txBody>
      </p:sp>
      <p:sp>
        <p:nvSpPr>
          <p:cNvPr id="127" name="Google Shape;127;p5"/>
          <p:cNvSpPr/>
          <p:nvPr/>
        </p:nvSpPr>
        <p:spPr>
          <a:xfrm>
            <a:off x="566928" y="1298448"/>
            <a:ext cx="7315200" cy="34747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A9B6CA"/>
              </a:buClr>
              <a:buSzPts val="1350"/>
              <a:buFont typeface="Inter"/>
              <a:buNone/>
            </a:pPr>
            <a:r>
              <a:rPr b="0" i="0" lang="en-US" sz="1350" u="none" cap="none" strike="noStrike">
                <a:solidFill>
                  <a:srgbClr val="A9B6CA"/>
                </a:solidFill>
                <a:latin typeface="Inter"/>
                <a:ea typeface="Inter"/>
                <a:cs typeface="Inter"/>
                <a:sym typeface="Inter"/>
              </a:rPr>
              <a:t>Prompts are requests. Context is the build system that makes the answer safe, relevant, and reviewable.</a:t>
            </a:r>
            <a:endParaRPr b="0" i="0" sz="1350" u="none" cap="none" strike="noStrike">
              <a:solidFill>
                <a:schemeClr val="dk1"/>
              </a:solidFill>
              <a:latin typeface="Inter"/>
              <a:ea typeface="Inter"/>
              <a:cs typeface="Inter"/>
              <a:sym typeface="Inter"/>
            </a:endParaRPr>
          </a:p>
        </p:txBody>
      </p:sp>
      <p:sp>
        <p:nvSpPr>
          <p:cNvPr id="128" name="Google Shape;128;p5"/>
          <p:cNvSpPr/>
          <p:nvPr/>
        </p:nvSpPr>
        <p:spPr>
          <a:xfrm>
            <a:off x="777240" y="2011680"/>
            <a:ext cx="3977640" cy="420624"/>
          </a:xfrm>
          <a:prstGeom prst="roundRect">
            <a:avLst>
              <a:gd fmla="val 26087" name="adj"/>
            </a:avLst>
          </a:prstGeom>
          <a:solidFill>
            <a:srgbClr val="071525"/>
          </a:solidFill>
          <a:ln cap="flat" cmpd="sng" w="12700">
            <a:solidFill>
              <a:srgbClr val="20E7FF">
                <a:alpha val="85098"/>
              </a:srgbClr>
            </a:solidFill>
            <a:prstDash val="solid"/>
            <a:round/>
            <a:headEnd len="sm" w="sm" type="none"/>
            <a:tailEnd len="sm" w="sm" type="none"/>
          </a:ln>
        </p:spPr>
        <p:txBody>
          <a:bodyPr anchorCtr="0" anchor="ctr" bIns="1250" lIns="1250" spcFirstLastPara="1" rIns="1250" wrap="square" tIns="1250">
            <a:normAutofit/>
          </a:bodyPr>
          <a:lstStyle/>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Current task</a:t>
            </a:r>
            <a:endParaRPr b="0" i="0" sz="1050" u="none" cap="none" strike="noStrike">
              <a:solidFill>
                <a:schemeClr val="dk1"/>
              </a:solidFill>
              <a:latin typeface="Inter"/>
              <a:ea typeface="Inter"/>
              <a:cs typeface="Inter"/>
              <a:sym typeface="Inter"/>
            </a:endParaRPr>
          </a:p>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acceptance criteria, edge cases, constraints</a:t>
            </a:r>
            <a:endParaRPr b="0" i="0" sz="1050" u="none" cap="none" strike="noStrike">
              <a:solidFill>
                <a:schemeClr val="dk1"/>
              </a:solidFill>
              <a:latin typeface="Inter"/>
              <a:ea typeface="Inter"/>
              <a:cs typeface="Inter"/>
              <a:sym typeface="Inter"/>
            </a:endParaRPr>
          </a:p>
        </p:txBody>
      </p:sp>
      <p:sp>
        <p:nvSpPr>
          <p:cNvPr id="129" name="Google Shape;129;p5"/>
          <p:cNvSpPr/>
          <p:nvPr/>
        </p:nvSpPr>
        <p:spPr>
          <a:xfrm>
            <a:off x="777240" y="2542032"/>
            <a:ext cx="3977640" cy="420624"/>
          </a:xfrm>
          <a:prstGeom prst="roundRect">
            <a:avLst>
              <a:gd fmla="val 26087" name="adj"/>
            </a:avLst>
          </a:prstGeom>
          <a:solidFill>
            <a:srgbClr val="091A2E"/>
          </a:solidFill>
          <a:ln cap="flat" cmpd="sng" w="12700">
            <a:solidFill>
              <a:srgbClr val="8B5CF6">
                <a:alpha val="85098"/>
              </a:srgbClr>
            </a:solidFill>
            <a:prstDash val="solid"/>
            <a:round/>
            <a:headEnd len="sm" w="sm" type="none"/>
            <a:tailEnd len="sm" w="sm" type="none"/>
          </a:ln>
        </p:spPr>
        <p:txBody>
          <a:bodyPr anchorCtr="0" anchor="ctr" bIns="1250" lIns="1250" spcFirstLastPara="1" rIns="1250" wrap="square" tIns="1250">
            <a:normAutofit/>
          </a:bodyPr>
          <a:lstStyle/>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Decision history</a:t>
            </a:r>
            <a:endParaRPr b="0" i="0" sz="1050" u="none" cap="none" strike="noStrike">
              <a:solidFill>
                <a:schemeClr val="dk1"/>
              </a:solidFill>
              <a:latin typeface="Inter"/>
              <a:ea typeface="Inter"/>
              <a:cs typeface="Inter"/>
              <a:sym typeface="Inter"/>
            </a:endParaRPr>
          </a:p>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ADRs, tradeoffs, prior incidents</a:t>
            </a:r>
            <a:endParaRPr b="0" i="0" sz="1050" u="none" cap="none" strike="noStrike">
              <a:solidFill>
                <a:schemeClr val="dk1"/>
              </a:solidFill>
              <a:latin typeface="Inter"/>
              <a:ea typeface="Inter"/>
              <a:cs typeface="Inter"/>
              <a:sym typeface="Inter"/>
            </a:endParaRPr>
          </a:p>
        </p:txBody>
      </p:sp>
      <p:sp>
        <p:nvSpPr>
          <p:cNvPr id="130" name="Google Shape;130;p5"/>
          <p:cNvSpPr/>
          <p:nvPr/>
        </p:nvSpPr>
        <p:spPr>
          <a:xfrm>
            <a:off x="777240" y="3072384"/>
            <a:ext cx="3977640" cy="420624"/>
          </a:xfrm>
          <a:prstGeom prst="roundRect">
            <a:avLst>
              <a:gd fmla="val 26087" name="adj"/>
            </a:avLst>
          </a:prstGeom>
          <a:solidFill>
            <a:srgbClr val="071525"/>
          </a:solidFill>
          <a:ln cap="flat" cmpd="sng" w="12700">
            <a:solidFill>
              <a:srgbClr val="D946EF">
                <a:alpha val="85098"/>
              </a:srgbClr>
            </a:solidFill>
            <a:prstDash val="solid"/>
            <a:round/>
            <a:headEnd len="sm" w="sm" type="none"/>
            <a:tailEnd len="sm" w="sm" type="none"/>
          </a:ln>
        </p:spPr>
        <p:txBody>
          <a:bodyPr anchorCtr="0" anchor="ctr" bIns="1250" lIns="1250" spcFirstLastPara="1" rIns="1250" wrap="square" tIns="1250">
            <a:normAutofit/>
          </a:bodyPr>
          <a:lstStyle/>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Business rules</a:t>
            </a:r>
            <a:endParaRPr b="0" i="0" sz="1050" u="none" cap="none" strike="noStrike">
              <a:solidFill>
                <a:schemeClr val="dk1"/>
              </a:solidFill>
              <a:latin typeface="Inter"/>
              <a:ea typeface="Inter"/>
              <a:cs typeface="Inter"/>
              <a:sym typeface="Inter"/>
            </a:endParaRPr>
          </a:p>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policies, compliance, domain language</a:t>
            </a:r>
            <a:endParaRPr b="0" i="0" sz="1050" u="none" cap="none" strike="noStrike">
              <a:solidFill>
                <a:schemeClr val="dk1"/>
              </a:solidFill>
              <a:latin typeface="Inter"/>
              <a:ea typeface="Inter"/>
              <a:cs typeface="Inter"/>
              <a:sym typeface="Inter"/>
            </a:endParaRPr>
          </a:p>
        </p:txBody>
      </p:sp>
      <p:sp>
        <p:nvSpPr>
          <p:cNvPr id="131" name="Google Shape;131;p5"/>
          <p:cNvSpPr/>
          <p:nvPr/>
        </p:nvSpPr>
        <p:spPr>
          <a:xfrm>
            <a:off x="777240" y="3602736"/>
            <a:ext cx="3977640" cy="420624"/>
          </a:xfrm>
          <a:prstGeom prst="roundRect">
            <a:avLst>
              <a:gd fmla="val 26087" name="adj"/>
            </a:avLst>
          </a:prstGeom>
          <a:solidFill>
            <a:srgbClr val="091A2E"/>
          </a:solidFill>
          <a:ln cap="flat" cmpd="sng" w="12700">
            <a:solidFill>
              <a:srgbClr val="B9FF66">
                <a:alpha val="85098"/>
              </a:srgbClr>
            </a:solidFill>
            <a:prstDash val="solid"/>
            <a:round/>
            <a:headEnd len="sm" w="sm" type="none"/>
            <a:tailEnd len="sm" w="sm" type="none"/>
          </a:ln>
        </p:spPr>
        <p:txBody>
          <a:bodyPr anchorCtr="0" anchor="ctr" bIns="1250" lIns="1250" spcFirstLastPara="1" rIns="1250" wrap="square" tIns="1250">
            <a:normAutofit/>
          </a:bodyPr>
          <a:lstStyle/>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Runtime truth</a:t>
            </a:r>
            <a:endParaRPr b="0" i="0" sz="1050" u="none" cap="none" strike="noStrike">
              <a:solidFill>
                <a:schemeClr val="dk1"/>
              </a:solidFill>
              <a:latin typeface="Inter"/>
              <a:ea typeface="Inter"/>
              <a:cs typeface="Inter"/>
              <a:sym typeface="Inter"/>
            </a:endParaRPr>
          </a:p>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logs, metrics, traces, alerts</a:t>
            </a:r>
            <a:endParaRPr b="0" i="0" sz="1050" u="none" cap="none" strike="noStrike">
              <a:solidFill>
                <a:schemeClr val="dk1"/>
              </a:solidFill>
              <a:latin typeface="Inter"/>
              <a:ea typeface="Inter"/>
              <a:cs typeface="Inter"/>
              <a:sym typeface="Inter"/>
            </a:endParaRPr>
          </a:p>
        </p:txBody>
      </p:sp>
      <p:sp>
        <p:nvSpPr>
          <p:cNvPr id="132" name="Google Shape;132;p5"/>
          <p:cNvSpPr/>
          <p:nvPr/>
        </p:nvSpPr>
        <p:spPr>
          <a:xfrm>
            <a:off x="777240" y="4133088"/>
            <a:ext cx="3977640" cy="420624"/>
          </a:xfrm>
          <a:prstGeom prst="roundRect">
            <a:avLst>
              <a:gd fmla="val 26087" name="adj"/>
            </a:avLst>
          </a:prstGeom>
          <a:solidFill>
            <a:srgbClr val="071525"/>
          </a:solidFill>
          <a:ln cap="flat" cmpd="sng" w="12700">
            <a:solidFill>
              <a:srgbClr val="FBBF24">
                <a:alpha val="85098"/>
              </a:srgbClr>
            </a:solidFill>
            <a:prstDash val="solid"/>
            <a:round/>
            <a:headEnd len="sm" w="sm" type="none"/>
            <a:tailEnd len="sm" w="sm" type="none"/>
          </a:ln>
        </p:spPr>
        <p:txBody>
          <a:bodyPr anchorCtr="0" anchor="ctr" bIns="1250" lIns="1250" spcFirstLastPara="1" rIns="1250" wrap="square" tIns="1250">
            <a:normAutofit/>
          </a:bodyPr>
          <a:lstStyle/>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Architecture map</a:t>
            </a:r>
            <a:endParaRPr b="0" i="0" sz="1050" u="none" cap="none" strike="noStrike">
              <a:solidFill>
                <a:schemeClr val="dk1"/>
              </a:solidFill>
              <a:latin typeface="Inter"/>
              <a:ea typeface="Inter"/>
              <a:cs typeface="Inter"/>
              <a:sym typeface="Inter"/>
            </a:endParaRPr>
          </a:p>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dependencies, ownership, APIs</a:t>
            </a:r>
            <a:endParaRPr b="0" i="0" sz="1050" u="none" cap="none" strike="noStrike">
              <a:solidFill>
                <a:schemeClr val="dk1"/>
              </a:solidFill>
              <a:latin typeface="Inter"/>
              <a:ea typeface="Inter"/>
              <a:cs typeface="Inter"/>
              <a:sym typeface="Inter"/>
            </a:endParaRPr>
          </a:p>
        </p:txBody>
      </p:sp>
      <p:sp>
        <p:nvSpPr>
          <p:cNvPr id="133" name="Google Shape;133;p5"/>
          <p:cNvSpPr/>
          <p:nvPr/>
        </p:nvSpPr>
        <p:spPr>
          <a:xfrm>
            <a:off x="777240" y="4663440"/>
            <a:ext cx="3977640" cy="420624"/>
          </a:xfrm>
          <a:prstGeom prst="roundRect">
            <a:avLst>
              <a:gd fmla="val 26087" name="adj"/>
            </a:avLst>
          </a:prstGeom>
          <a:solidFill>
            <a:srgbClr val="091A2E"/>
          </a:solidFill>
          <a:ln cap="flat" cmpd="sng" w="12700">
            <a:solidFill>
              <a:srgbClr val="3B82F6">
                <a:alpha val="85098"/>
              </a:srgbClr>
            </a:solidFill>
            <a:prstDash val="solid"/>
            <a:round/>
            <a:headEnd len="sm" w="sm" type="none"/>
            <a:tailEnd len="sm" w="sm" type="none"/>
          </a:ln>
        </p:spPr>
        <p:txBody>
          <a:bodyPr anchorCtr="0" anchor="ctr" bIns="1250" lIns="1250" spcFirstLastPara="1" rIns="1250" wrap="square" tIns="1250">
            <a:normAutofit/>
          </a:bodyPr>
          <a:lstStyle/>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Codebase patterns</a:t>
            </a:r>
            <a:endParaRPr b="0" i="0" sz="1050" u="none" cap="none" strike="noStrike">
              <a:solidFill>
                <a:schemeClr val="dk1"/>
              </a:solidFill>
              <a:latin typeface="Inter"/>
              <a:ea typeface="Inter"/>
              <a:cs typeface="Inter"/>
              <a:sym typeface="Inter"/>
            </a:endParaRPr>
          </a:p>
          <a:p>
            <a:pPr indent="0" lvl="0" marL="0" marR="0" rtl="0" algn="l">
              <a:spcBef>
                <a:spcPts val="0"/>
              </a:spcBef>
              <a:spcAft>
                <a:spcPts val="0"/>
              </a:spcAft>
              <a:buClr>
                <a:srgbClr val="F8FAFC"/>
              </a:buClr>
              <a:buSzPts val="1050"/>
              <a:buFont typeface="Inter"/>
              <a:buNone/>
            </a:pPr>
            <a:r>
              <a:rPr b="0" i="0" lang="en-US" sz="1050" u="none" cap="none" strike="noStrike">
                <a:solidFill>
                  <a:srgbClr val="F8FAFC"/>
                </a:solidFill>
                <a:latin typeface="Inter"/>
                <a:ea typeface="Inter"/>
                <a:cs typeface="Inter"/>
                <a:sym typeface="Inter"/>
              </a:rPr>
              <a:t>style, tests, naming, examples</a:t>
            </a:r>
            <a:endParaRPr b="0" i="0" sz="1050" u="none" cap="none" strike="noStrike">
              <a:solidFill>
                <a:schemeClr val="dk1"/>
              </a:solidFill>
              <a:latin typeface="Inter"/>
              <a:ea typeface="Inter"/>
              <a:cs typeface="Inter"/>
              <a:sym typeface="Inter"/>
            </a:endParaRPr>
          </a:p>
        </p:txBody>
      </p:sp>
      <p:cxnSp>
        <p:nvCxnSpPr>
          <p:cNvPr id="134" name="Google Shape;134;p5"/>
          <p:cNvCxnSpPr/>
          <p:nvPr/>
        </p:nvCxnSpPr>
        <p:spPr>
          <a:xfrm>
            <a:off x="5166360" y="3657600"/>
            <a:ext cx="914400" cy="0"/>
          </a:xfrm>
          <a:prstGeom prst="straightConnector1">
            <a:avLst/>
          </a:prstGeom>
          <a:noFill/>
          <a:ln cap="flat" cmpd="sng" w="16500">
            <a:solidFill>
              <a:srgbClr val="20E7FF"/>
            </a:solidFill>
            <a:prstDash val="solid"/>
            <a:round/>
            <a:headEnd len="sm" w="sm" type="none"/>
            <a:tailEnd len="med" w="med" type="triangle"/>
          </a:ln>
        </p:spPr>
      </p:cxnSp>
      <p:sp>
        <p:nvSpPr>
          <p:cNvPr id="135" name="Google Shape;135;p5"/>
          <p:cNvSpPr/>
          <p:nvPr/>
        </p:nvSpPr>
        <p:spPr>
          <a:xfrm>
            <a:off x="6263640" y="3246120"/>
            <a:ext cx="1828800" cy="822960"/>
          </a:xfrm>
          <a:prstGeom prst="roundRect">
            <a:avLst>
              <a:gd fmla="val 13333" name="adj"/>
            </a:avLst>
          </a:prstGeom>
          <a:solidFill>
            <a:srgbClr val="061C2A"/>
          </a:solidFill>
          <a:ln cap="flat" cmpd="sng" w="12700">
            <a:solidFill>
              <a:srgbClr val="20E7FF">
                <a:alpha val="80000"/>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900"/>
              <a:buFont typeface="Inter"/>
              <a:buNone/>
            </a:pPr>
            <a:r>
              <a:rPr b="1" i="0" lang="en-US" sz="1900" u="none" cap="none" strike="noStrike">
                <a:solidFill>
                  <a:srgbClr val="F8FAFC"/>
                </a:solidFill>
                <a:latin typeface="Inter"/>
                <a:ea typeface="Inter"/>
                <a:cs typeface="Inter"/>
                <a:sym typeface="Inter"/>
              </a:rPr>
              <a:t>Context Pack</a:t>
            </a:r>
            <a:endParaRPr b="0" i="0" sz="1900" u="none" cap="none" strike="noStrike">
              <a:solidFill>
                <a:schemeClr val="dk1"/>
              </a:solidFill>
              <a:latin typeface="Inter"/>
              <a:ea typeface="Inter"/>
              <a:cs typeface="Inter"/>
              <a:sym typeface="Inter"/>
            </a:endParaRPr>
          </a:p>
        </p:txBody>
      </p:sp>
      <p:cxnSp>
        <p:nvCxnSpPr>
          <p:cNvPr id="136" name="Google Shape;136;p5"/>
          <p:cNvCxnSpPr/>
          <p:nvPr/>
        </p:nvCxnSpPr>
        <p:spPr>
          <a:xfrm>
            <a:off x="8275320" y="3657600"/>
            <a:ext cx="914400" cy="0"/>
          </a:xfrm>
          <a:prstGeom prst="straightConnector1">
            <a:avLst/>
          </a:prstGeom>
          <a:noFill/>
          <a:ln cap="flat" cmpd="sng" w="16500">
            <a:solidFill>
              <a:srgbClr val="20E7FF"/>
            </a:solidFill>
            <a:prstDash val="solid"/>
            <a:round/>
            <a:headEnd len="sm" w="sm" type="none"/>
            <a:tailEnd len="med" w="med" type="triangle"/>
          </a:ln>
        </p:spPr>
      </p:cxnSp>
      <p:sp>
        <p:nvSpPr>
          <p:cNvPr id="137" name="Google Shape;137;p5"/>
          <p:cNvSpPr/>
          <p:nvPr/>
        </p:nvSpPr>
        <p:spPr>
          <a:xfrm>
            <a:off x="9372600" y="3127248"/>
            <a:ext cx="1828800" cy="1005840"/>
          </a:xfrm>
          <a:prstGeom prst="roundRect">
            <a:avLst>
              <a:gd fmla="val 10909" name="adj"/>
            </a:avLst>
          </a:prstGeom>
          <a:solidFill>
            <a:srgbClr val="061525"/>
          </a:solidFill>
          <a:ln cap="flat" cmpd="sng" w="12700">
            <a:solidFill>
              <a:srgbClr val="B9FF66">
                <a:alpha val="80000"/>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650"/>
              <a:buFont typeface="Inter"/>
              <a:buNone/>
            </a:pPr>
            <a:r>
              <a:rPr b="1" i="0" lang="en-US" sz="1650" u="none" cap="none" strike="noStrike">
                <a:solidFill>
                  <a:srgbClr val="F8FAFC"/>
                </a:solidFill>
                <a:latin typeface="Inter"/>
                <a:ea typeface="Inter"/>
                <a:cs typeface="Inter"/>
                <a:sym typeface="Inter"/>
              </a:rPr>
              <a:t>AI output</a:t>
            </a:r>
            <a:endParaRPr b="0" i="0" sz="165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650"/>
              <a:buFont typeface="Inter"/>
              <a:buNone/>
            </a:pPr>
            <a:r>
              <a:rPr b="1" i="0" lang="en-US" sz="1650" u="none" cap="none" strike="noStrike">
                <a:solidFill>
                  <a:srgbClr val="F8FAFC"/>
                </a:solidFill>
                <a:latin typeface="Inter"/>
                <a:ea typeface="Inter"/>
                <a:cs typeface="Inter"/>
                <a:sym typeface="Inter"/>
              </a:rPr>
              <a:t>with assumptions</a:t>
            </a:r>
            <a:endParaRPr b="0" i="0" sz="1650" u="none" cap="none" strike="noStrike">
              <a:solidFill>
                <a:schemeClr val="dk1"/>
              </a:solidFill>
              <a:latin typeface="Inter"/>
              <a:ea typeface="Inter"/>
              <a:cs typeface="Inter"/>
              <a:sym typeface="Inter"/>
            </a:endParaRPr>
          </a:p>
        </p:txBody>
      </p:sp>
      <p:sp>
        <p:nvSpPr>
          <p:cNvPr id="138" name="Google Shape;138;p5"/>
          <p:cNvSpPr/>
          <p:nvPr/>
        </p:nvSpPr>
        <p:spPr>
          <a:xfrm>
            <a:off x="6400800" y="4892040"/>
            <a:ext cx="4663440" cy="868680"/>
          </a:xfrm>
          <a:prstGeom prst="roundRect">
            <a:avLst>
              <a:gd fmla="val 12632" name="adj"/>
            </a:avLst>
          </a:prstGeom>
          <a:solidFill>
            <a:srgbClr val="0A1120">
              <a:alpha val="98039"/>
            </a:srgbClr>
          </a:solidFill>
          <a:ln cap="flat" cmpd="sng" w="12700">
            <a:solidFill>
              <a:srgbClr val="D946EF">
                <a:alpha val="80000"/>
              </a:srgbClr>
            </a:solidFill>
            <a:prstDash val="solid"/>
            <a:round/>
            <a:headEnd len="sm" w="sm" type="none"/>
            <a:tailEnd len="sm" w="sm" type="none"/>
          </a:ln>
        </p:spPr>
        <p:txBody>
          <a:bodyPr anchorCtr="0" anchor="ctr" bIns="2025" lIns="2025" spcFirstLastPara="1" rIns="2025" wrap="square" tIns="2025">
            <a:normAutofit/>
          </a:bodyPr>
          <a:lstStyle/>
          <a:p>
            <a:pPr indent="0" lvl="0" marL="0" marR="0" rtl="0" algn="ctr">
              <a:spcBef>
                <a:spcPts val="0"/>
              </a:spcBef>
              <a:spcAft>
                <a:spcPts val="0"/>
              </a:spcAft>
              <a:buClr>
                <a:srgbClr val="F8FAFC"/>
              </a:buClr>
              <a:buSzPts val="1440"/>
              <a:buFont typeface="Inter"/>
              <a:buNone/>
            </a:pPr>
            <a:r>
              <a:rPr b="0" i="0" lang="en-US" sz="1440" u="none" cap="none" strike="noStrike">
                <a:solidFill>
                  <a:srgbClr val="F8FAFC"/>
                </a:solidFill>
                <a:latin typeface="Inter"/>
                <a:ea typeface="Inter"/>
                <a:cs typeface="Inter"/>
                <a:sym typeface="Inter"/>
              </a:rPr>
              <a:t>What most teams miss:</a:t>
            </a:r>
            <a:endParaRPr b="0" i="0" sz="144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440"/>
              <a:buFont typeface="Inter"/>
              <a:buNone/>
            </a:pPr>
            <a:r>
              <a:rPr b="0" i="0" lang="en-US" sz="1440" u="none" cap="none" strike="noStrike">
                <a:solidFill>
                  <a:srgbClr val="F8FAFC"/>
                </a:solidFill>
                <a:latin typeface="Inter"/>
                <a:ea typeface="Inter"/>
                <a:cs typeface="Inter"/>
                <a:sym typeface="Inter"/>
              </a:rPr>
              <a:t>AI quality is bounded by the context you package, not the cleverness of the prompt.</a:t>
            </a:r>
            <a:endParaRPr b="0" i="0" sz="1440" u="none" cap="none" strike="noStrike">
              <a:solidFill>
                <a:schemeClr val="dk1"/>
              </a:solidFill>
              <a:latin typeface="Inter"/>
              <a:ea typeface="Inter"/>
              <a:cs typeface="Inter"/>
              <a:sym typeface="Inter"/>
            </a:endParaRPr>
          </a:p>
        </p:txBody>
      </p:sp>
      <p:sp>
        <p:nvSpPr>
          <p:cNvPr id="139" name="Google Shape;139;p5"/>
          <p:cNvSpPr/>
          <p:nvPr/>
        </p:nvSpPr>
        <p:spPr>
          <a:xfrm>
            <a:off x="411480" y="6510528"/>
            <a:ext cx="2926080" cy="1463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The AI Runtime - Boston</a:t>
            </a:r>
            <a:endParaRPr b="0" i="0" sz="650" u="none" cap="none" strike="noStrike">
              <a:solidFill>
                <a:schemeClr val="dk1"/>
              </a:solidFill>
              <a:latin typeface="Inter"/>
              <a:ea typeface="Inter"/>
              <a:cs typeface="Inter"/>
              <a:sym typeface="Inter"/>
            </a:endParaRPr>
          </a:p>
        </p:txBody>
      </p:sp>
      <p:cxnSp>
        <p:nvCxnSpPr>
          <p:cNvPr id="140" name="Google Shape;140;p5"/>
          <p:cNvCxnSpPr/>
          <p:nvPr/>
        </p:nvCxnSpPr>
        <p:spPr>
          <a:xfrm>
            <a:off x="411480" y="6355080"/>
            <a:ext cx="11365992" cy="0"/>
          </a:xfrm>
          <a:prstGeom prst="straightConnector1">
            <a:avLst/>
          </a:prstGeom>
          <a:noFill/>
          <a:ln cap="flat" cmpd="sng" w="9525">
            <a:solidFill>
              <a:srgbClr val="20324D">
                <a:alpha val="90196"/>
              </a:srgbClr>
            </a:solidFill>
            <a:prstDash val="solid"/>
            <a:round/>
            <a:headEnd len="sm" w="sm" type="none"/>
            <a:tailEnd len="sm" w="sm" type="none"/>
          </a:ln>
        </p:spPr>
      </p:cxnSp>
      <p:sp>
        <p:nvSpPr>
          <p:cNvPr id="141" name="Google Shape;141;p5"/>
          <p:cNvSpPr/>
          <p:nvPr/>
        </p:nvSpPr>
        <p:spPr>
          <a:xfrm>
            <a:off x="11503152" y="6446520"/>
            <a:ext cx="274320" cy="146304"/>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05</a:t>
            </a:r>
            <a:endParaRPr b="0" i="0" sz="650" u="none" cap="none" strike="noStrike">
              <a:solidFill>
                <a:schemeClr val="dk1"/>
              </a:solidFill>
              <a:latin typeface="Inter"/>
              <a:ea typeface="Inter"/>
              <a:cs typeface="Inter"/>
              <a:sym typeface="Inter"/>
            </a:endParaRPr>
          </a:p>
        </p:txBody>
      </p:sp>
      <p:sp>
        <p:nvSpPr>
          <p:cNvPr id="142" name="Google Shape;142;p5"/>
          <p:cNvSpPr txBox="1"/>
          <p:nvPr>
            <p:ph idx="4294967295"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rgbClr val="728096"/>
                </a:solidFill>
                <a:latin typeface="Inter"/>
                <a:ea typeface="Inter"/>
                <a:cs typeface="Inter"/>
                <a:sym typeface="Inter"/>
              </a:rPr>
              <a:t>‹#›</a:t>
            </a:fld>
            <a:endParaRPr b="0" i="0" sz="1200" u="none" cap="none" strike="noStrike">
              <a:solidFill>
                <a:srgbClr val="728096"/>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0"/>
        </a:solidFill>
      </p:bgPr>
    </p:bg>
    <p:spTree>
      <p:nvGrpSpPr>
        <p:cNvPr id="147" name="Shape 147"/>
        <p:cNvGrpSpPr/>
        <p:nvPr/>
      </p:nvGrpSpPr>
      <p:grpSpPr>
        <a:xfrm>
          <a:off x="0" y="0"/>
          <a:ext cx="0" cy="0"/>
          <a:chOff x="0" y="0"/>
          <a:chExt cx="0" cy="0"/>
        </a:xfrm>
      </p:grpSpPr>
      <p:pic>
        <p:nvPicPr>
          <p:cNvPr descr="/mnt/data/ai_teammate_assets/bg_code_dark.jpg" id="148" name="Google Shape;148;p7"/>
          <p:cNvPicPr preferRelativeResize="0"/>
          <p:nvPr/>
        </p:nvPicPr>
        <p:blipFill rotWithShape="1">
          <a:blip r:embed="rId3">
            <a:alphaModFix/>
          </a:blip>
          <a:srcRect b="0" l="1" r="1" t="0"/>
          <a:stretch/>
        </p:blipFill>
        <p:spPr>
          <a:xfrm>
            <a:off x="0" y="0"/>
            <a:ext cx="12191695" cy="6858000"/>
          </a:xfrm>
          <a:prstGeom prst="rect">
            <a:avLst/>
          </a:prstGeom>
          <a:noFill/>
          <a:ln>
            <a:noFill/>
          </a:ln>
        </p:spPr>
      </p:pic>
      <p:sp>
        <p:nvSpPr>
          <p:cNvPr id="149" name="Google Shape;149;p7"/>
          <p:cNvSpPr/>
          <p:nvPr/>
        </p:nvSpPr>
        <p:spPr>
          <a:xfrm>
            <a:off x="548640" y="411480"/>
            <a:ext cx="36576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0E7FF"/>
              </a:buClr>
              <a:buSzPts val="880"/>
              <a:buFont typeface="Inter"/>
              <a:buNone/>
            </a:pPr>
            <a:r>
              <a:rPr b="1" i="0" lang="en-US" sz="880" u="none" cap="none" strike="noStrike">
                <a:solidFill>
                  <a:srgbClr val="20E7FF"/>
                </a:solidFill>
                <a:latin typeface="Inter"/>
                <a:ea typeface="Inter"/>
                <a:cs typeface="Inter"/>
                <a:sym typeface="Inter"/>
              </a:rPr>
              <a:t>CONTRACT 3 - VERIFICATION</a:t>
            </a:r>
            <a:endParaRPr b="0" i="0" sz="880" u="none" cap="none" strike="noStrike">
              <a:solidFill>
                <a:schemeClr val="dk1"/>
              </a:solidFill>
              <a:latin typeface="Inter"/>
              <a:ea typeface="Inter"/>
              <a:cs typeface="Inter"/>
              <a:sym typeface="Inter"/>
            </a:endParaRPr>
          </a:p>
        </p:txBody>
      </p:sp>
      <p:sp>
        <p:nvSpPr>
          <p:cNvPr id="150" name="Google Shape;150;p7"/>
          <p:cNvSpPr/>
          <p:nvPr/>
        </p:nvSpPr>
        <p:spPr>
          <a:xfrm>
            <a:off x="548651" y="731525"/>
            <a:ext cx="10374000" cy="5028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3100"/>
              <a:buFont typeface="Inter"/>
              <a:buNone/>
            </a:pPr>
            <a:r>
              <a:rPr b="1" i="0" lang="en-US" sz="3100" u="none" cap="none" strike="noStrike">
                <a:solidFill>
                  <a:srgbClr val="F8FAFC"/>
                </a:solidFill>
                <a:latin typeface="Inter"/>
                <a:ea typeface="Inter"/>
                <a:cs typeface="Inter"/>
                <a:sym typeface="Inter"/>
              </a:rPr>
              <a:t>The output is not the code. It is the evidence packet.</a:t>
            </a:r>
            <a:endParaRPr b="0" i="0" sz="3100" u="none" cap="none" strike="noStrike">
              <a:solidFill>
                <a:schemeClr val="dk1"/>
              </a:solidFill>
              <a:latin typeface="Inter"/>
              <a:ea typeface="Inter"/>
              <a:cs typeface="Inter"/>
              <a:sym typeface="Inter"/>
            </a:endParaRPr>
          </a:p>
        </p:txBody>
      </p:sp>
      <p:sp>
        <p:nvSpPr>
          <p:cNvPr id="151" name="Google Shape;151;p7"/>
          <p:cNvSpPr/>
          <p:nvPr/>
        </p:nvSpPr>
        <p:spPr>
          <a:xfrm>
            <a:off x="566928" y="1298448"/>
            <a:ext cx="8595360" cy="34747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A9B6CA"/>
              </a:buClr>
              <a:buSzPts val="1350"/>
              <a:buFont typeface="Inter"/>
              <a:buNone/>
            </a:pPr>
            <a:r>
              <a:rPr b="0" i="0" lang="en-US" sz="1350" u="none" cap="none" strike="noStrike">
                <a:solidFill>
                  <a:srgbClr val="A9B6CA"/>
                </a:solidFill>
                <a:latin typeface="Inter"/>
                <a:ea typeface="Inter"/>
                <a:cs typeface="Inter"/>
                <a:sym typeface="Inter"/>
              </a:rPr>
              <a:t>Review gets faster when AI packages intent, assumptions, test proof, risk hotspots, and rollback guidance with the diff.</a:t>
            </a:r>
            <a:endParaRPr b="0" i="0" sz="1350" u="none" cap="none" strike="noStrike">
              <a:solidFill>
                <a:schemeClr val="dk1"/>
              </a:solidFill>
              <a:latin typeface="Inter"/>
              <a:ea typeface="Inter"/>
              <a:cs typeface="Inter"/>
              <a:sym typeface="Inter"/>
            </a:endParaRPr>
          </a:p>
        </p:txBody>
      </p:sp>
      <p:sp>
        <p:nvSpPr>
          <p:cNvPr id="152" name="Google Shape;152;p7"/>
          <p:cNvSpPr/>
          <p:nvPr/>
        </p:nvSpPr>
        <p:spPr>
          <a:xfrm>
            <a:off x="868680" y="2194560"/>
            <a:ext cx="2331720" cy="2377440"/>
          </a:xfrm>
          <a:prstGeom prst="roundRect">
            <a:avLst>
              <a:gd fmla="val 4706" name="adj"/>
            </a:avLst>
          </a:prstGeom>
          <a:solidFill>
            <a:srgbClr val="061525"/>
          </a:solidFill>
          <a:ln cap="flat" cmpd="sng" w="12700">
            <a:solidFill>
              <a:srgbClr val="20E7FF">
                <a:alpha val="80000"/>
              </a:srgbClr>
            </a:solidFill>
            <a:prstDash val="solid"/>
            <a:round/>
            <a:headEnd len="sm" w="sm" type="none"/>
            <a:tailEnd len="sm" w="sm" type="none"/>
          </a:ln>
        </p:spPr>
        <p:txBody>
          <a:bodyPr anchorCtr="0" anchor="ctr" bIns="1775" lIns="1775" spcFirstLastPara="1" rIns="1775" wrap="square" tIns="1775">
            <a:normAutofit/>
          </a:bodyPr>
          <a:lstStyle/>
          <a:p>
            <a:pPr indent="0" lvl="0" marL="0" marR="0" rtl="0" algn="ctr">
              <a:spcBef>
                <a:spcPts val="0"/>
              </a:spcBef>
              <a:spcAft>
                <a:spcPts val="0"/>
              </a:spcAft>
              <a:buClr>
                <a:srgbClr val="F8FAFC"/>
              </a:buClr>
              <a:buSzPts val="1900"/>
              <a:buFont typeface="Inter"/>
              <a:buNone/>
            </a:pPr>
            <a:r>
              <a:rPr b="1" i="0" lang="en-US" sz="1900" u="none" cap="none" strike="noStrike">
                <a:solidFill>
                  <a:srgbClr val="F8FAFC"/>
                </a:solidFill>
                <a:latin typeface="Inter"/>
                <a:ea typeface="Inter"/>
                <a:cs typeface="Inter"/>
                <a:sym typeface="Inter"/>
              </a:rPr>
              <a:t>Pull Request</a:t>
            </a:r>
            <a:endParaRPr b="0" i="0" sz="19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900"/>
              <a:buFont typeface="Inter"/>
              <a:buNone/>
            </a:pPr>
            <a:r>
              <a:rPr b="1" i="0" lang="en-US" sz="1900" u="none" cap="none" strike="noStrike">
                <a:solidFill>
                  <a:srgbClr val="F8FAFC"/>
                </a:solidFill>
                <a:latin typeface="Inter"/>
                <a:ea typeface="Inter"/>
                <a:cs typeface="Inter"/>
                <a:sym typeface="Inter"/>
              </a:rPr>
              <a:t>Evidence Packet</a:t>
            </a:r>
            <a:endParaRPr b="0" i="0" sz="1900" u="none" cap="none" strike="noStrike">
              <a:solidFill>
                <a:schemeClr val="dk1"/>
              </a:solidFill>
              <a:latin typeface="Inter"/>
              <a:ea typeface="Inter"/>
              <a:cs typeface="Inter"/>
              <a:sym typeface="Inter"/>
            </a:endParaRPr>
          </a:p>
        </p:txBody>
      </p:sp>
      <p:sp>
        <p:nvSpPr>
          <p:cNvPr id="153" name="Google Shape;153;p7"/>
          <p:cNvSpPr/>
          <p:nvPr/>
        </p:nvSpPr>
        <p:spPr>
          <a:xfrm>
            <a:off x="3794760" y="2148840"/>
            <a:ext cx="1874520" cy="713232"/>
          </a:xfrm>
          <a:prstGeom prst="roundRect">
            <a:avLst>
              <a:gd fmla="val 15385" name="adj"/>
            </a:avLst>
          </a:prstGeom>
          <a:solidFill>
            <a:srgbClr val="071120">
              <a:alpha val="96862"/>
            </a:srgbClr>
          </a:solidFill>
          <a:ln cap="flat" cmpd="sng" w="12700">
            <a:solidFill>
              <a:srgbClr val="20E7FF">
                <a:alpha val="85098"/>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Intent</a:t>
            </a:r>
            <a:endParaRPr b="0" i="0" sz="11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Why this change exists</a:t>
            </a:r>
            <a:endParaRPr b="0" i="0" sz="1120" u="none" cap="none" strike="noStrike">
              <a:solidFill>
                <a:schemeClr val="dk1"/>
              </a:solidFill>
              <a:latin typeface="Inter"/>
              <a:ea typeface="Inter"/>
              <a:cs typeface="Inter"/>
              <a:sym typeface="Inter"/>
            </a:endParaRPr>
          </a:p>
        </p:txBody>
      </p:sp>
      <p:sp>
        <p:nvSpPr>
          <p:cNvPr id="154" name="Google Shape;154;p7"/>
          <p:cNvSpPr/>
          <p:nvPr/>
        </p:nvSpPr>
        <p:spPr>
          <a:xfrm>
            <a:off x="6126480" y="2148840"/>
            <a:ext cx="1874520" cy="713232"/>
          </a:xfrm>
          <a:prstGeom prst="roundRect">
            <a:avLst>
              <a:gd fmla="val 15385" name="adj"/>
            </a:avLst>
          </a:prstGeom>
          <a:solidFill>
            <a:srgbClr val="071120">
              <a:alpha val="96862"/>
            </a:srgbClr>
          </a:solidFill>
          <a:ln cap="flat" cmpd="sng" w="12700">
            <a:solidFill>
              <a:srgbClr val="8B5CF6">
                <a:alpha val="85098"/>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Assumptions</a:t>
            </a:r>
            <a:endParaRPr b="0" i="0" sz="11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What must be true</a:t>
            </a:r>
            <a:endParaRPr b="0" i="0" sz="1120" u="none" cap="none" strike="noStrike">
              <a:solidFill>
                <a:schemeClr val="dk1"/>
              </a:solidFill>
              <a:latin typeface="Inter"/>
              <a:ea typeface="Inter"/>
              <a:cs typeface="Inter"/>
              <a:sym typeface="Inter"/>
            </a:endParaRPr>
          </a:p>
        </p:txBody>
      </p:sp>
      <p:sp>
        <p:nvSpPr>
          <p:cNvPr id="155" name="Google Shape;155;p7"/>
          <p:cNvSpPr/>
          <p:nvPr/>
        </p:nvSpPr>
        <p:spPr>
          <a:xfrm>
            <a:off x="8458200" y="2148840"/>
            <a:ext cx="1874520" cy="713232"/>
          </a:xfrm>
          <a:prstGeom prst="roundRect">
            <a:avLst>
              <a:gd fmla="val 15385" name="adj"/>
            </a:avLst>
          </a:prstGeom>
          <a:solidFill>
            <a:srgbClr val="071120">
              <a:alpha val="96862"/>
            </a:srgbClr>
          </a:solidFill>
          <a:ln cap="flat" cmpd="sng" w="12700">
            <a:solidFill>
              <a:srgbClr val="B9FF66">
                <a:alpha val="85098"/>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Tests</a:t>
            </a:r>
            <a:endParaRPr b="0" i="0" sz="11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What proved it works</a:t>
            </a:r>
            <a:endParaRPr b="0" i="0" sz="1120" u="none" cap="none" strike="noStrike">
              <a:solidFill>
                <a:schemeClr val="dk1"/>
              </a:solidFill>
              <a:latin typeface="Inter"/>
              <a:ea typeface="Inter"/>
              <a:cs typeface="Inter"/>
              <a:sym typeface="Inter"/>
            </a:endParaRPr>
          </a:p>
        </p:txBody>
      </p:sp>
      <p:sp>
        <p:nvSpPr>
          <p:cNvPr id="156" name="Google Shape;156;p7"/>
          <p:cNvSpPr/>
          <p:nvPr/>
        </p:nvSpPr>
        <p:spPr>
          <a:xfrm>
            <a:off x="3794760" y="3291840"/>
            <a:ext cx="1874520" cy="713232"/>
          </a:xfrm>
          <a:prstGeom prst="roundRect">
            <a:avLst>
              <a:gd fmla="val 15385" name="adj"/>
            </a:avLst>
          </a:prstGeom>
          <a:solidFill>
            <a:srgbClr val="071120">
              <a:alpha val="96862"/>
            </a:srgbClr>
          </a:solidFill>
          <a:ln cap="flat" cmpd="sng" w="12700">
            <a:solidFill>
              <a:srgbClr val="FB7185">
                <a:alpha val="85098"/>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Risk map</a:t>
            </a:r>
            <a:endParaRPr b="0" i="0" sz="11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Where reviewers focus</a:t>
            </a:r>
            <a:endParaRPr b="0" i="0" sz="1120" u="none" cap="none" strike="noStrike">
              <a:solidFill>
                <a:schemeClr val="dk1"/>
              </a:solidFill>
              <a:latin typeface="Inter"/>
              <a:ea typeface="Inter"/>
              <a:cs typeface="Inter"/>
              <a:sym typeface="Inter"/>
            </a:endParaRPr>
          </a:p>
        </p:txBody>
      </p:sp>
      <p:sp>
        <p:nvSpPr>
          <p:cNvPr id="157" name="Google Shape;157;p7"/>
          <p:cNvSpPr/>
          <p:nvPr/>
        </p:nvSpPr>
        <p:spPr>
          <a:xfrm>
            <a:off x="6126480" y="3291840"/>
            <a:ext cx="1874520" cy="713232"/>
          </a:xfrm>
          <a:prstGeom prst="roundRect">
            <a:avLst>
              <a:gd fmla="val 15385" name="adj"/>
            </a:avLst>
          </a:prstGeom>
          <a:solidFill>
            <a:srgbClr val="071120">
              <a:alpha val="96862"/>
            </a:srgbClr>
          </a:solidFill>
          <a:ln cap="flat" cmpd="sng" w="12700">
            <a:solidFill>
              <a:srgbClr val="FBBF24">
                <a:alpha val="85098"/>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Rollback</a:t>
            </a:r>
            <a:endParaRPr b="0" i="0" sz="11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How to unwind safely</a:t>
            </a:r>
            <a:endParaRPr b="0" i="0" sz="1120" u="none" cap="none" strike="noStrike">
              <a:solidFill>
                <a:schemeClr val="dk1"/>
              </a:solidFill>
              <a:latin typeface="Inter"/>
              <a:ea typeface="Inter"/>
              <a:cs typeface="Inter"/>
              <a:sym typeface="Inter"/>
            </a:endParaRPr>
          </a:p>
        </p:txBody>
      </p:sp>
      <p:sp>
        <p:nvSpPr>
          <p:cNvPr id="158" name="Google Shape;158;p7"/>
          <p:cNvSpPr/>
          <p:nvPr/>
        </p:nvSpPr>
        <p:spPr>
          <a:xfrm>
            <a:off x="8458200" y="3291840"/>
            <a:ext cx="1874520" cy="713232"/>
          </a:xfrm>
          <a:prstGeom prst="roundRect">
            <a:avLst>
              <a:gd fmla="val 15385" name="adj"/>
            </a:avLst>
          </a:prstGeom>
          <a:solidFill>
            <a:srgbClr val="071120">
              <a:alpha val="96862"/>
            </a:srgbClr>
          </a:solidFill>
          <a:ln cap="flat" cmpd="sng" w="12700">
            <a:solidFill>
              <a:srgbClr val="D946EF">
                <a:alpha val="85098"/>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Docs</a:t>
            </a:r>
            <a:endParaRPr b="0" i="0" sz="112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120"/>
              <a:buFont typeface="Inter"/>
              <a:buNone/>
            </a:pPr>
            <a:r>
              <a:rPr b="1" i="0" lang="en-US" sz="1120" u="none" cap="none" strike="noStrike">
                <a:solidFill>
                  <a:srgbClr val="F8FAFC"/>
                </a:solidFill>
                <a:latin typeface="Inter"/>
                <a:ea typeface="Inter"/>
                <a:cs typeface="Inter"/>
                <a:sym typeface="Inter"/>
              </a:rPr>
              <a:t>What future readers need</a:t>
            </a:r>
            <a:endParaRPr b="0" i="0" sz="1120" u="none" cap="none" strike="noStrike">
              <a:solidFill>
                <a:schemeClr val="dk1"/>
              </a:solidFill>
              <a:latin typeface="Inter"/>
              <a:ea typeface="Inter"/>
              <a:cs typeface="Inter"/>
              <a:sym typeface="Inter"/>
            </a:endParaRPr>
          </a:p>
        </p:txBody>
      </p:sp>
      <p:sp>
        <p:nvSpPr>
          <p:cNvPr id="159" name="Google Shape;159;p7"/>
          <p:cNvSpPr/>
          <p:nvPr/>
        </p:nvSpPr>
        <p:spPr>
          <a:xfrm>
            <a:off x="2880360" y="5138928"/>
            <a:ext cx="6492240" cy="777240"/>
          </a:xfrm>
          <a:prstGeom prst="roundRect">
            <a:avLst>
              <a:gd fmla="val 14118" name="adj"/>
            </a:avLst>
          </a:prstGeom>
          <a:solidFill>
            <a:srgbClr val="071120"/>
          </a:solidFill>
          <a:ln cap="flat" cmpd="sng" w="12700">
            <a:solidFill>
              <a:srgbClr val="B9FF66">
                <a:alpha val="80000"/>
              </a:srgbClr>
            </a:solidFill>
            <a:prstDash val="solid"/>
            <a:round/>
            <a:headEnd len="sm" w="sm" type="none"/>
            <a:tailEnd len="sm" w="sm" type="none"/>
          </a:ln>
        </p:spPr>
        <p:txBody>
          <a:bodyPr anchorCtr="0" anchor="ctr" bIns="1125" lIns="1125" spcFirstLastPara="1" rIns="1125" wrap="square" tIns="1125">
            <a:normAutofit/>
          </a:bodyPr>
          <a:lstStyle/>
          <a:p>
            <a:pPr indent="0" lvl="0" marL="0" marR="0" rtl="0" algn="ctr">
              <a:spcBef>
                <a:spcPts val="0"/>
              </a:spcBef>
              <a:spcAft>
                <a:spcPts val="0"/>
              </a:spcAft>
              <a:buClr>
                <a:srgbClr val="F8FAFC"/>
              </a:buClr>
              <a:buSzPts val="1550"/>
              <a:buFont typeface="Inter"/>
              <a:buNone/>
            </a:pPr>
            <a:r>
              <a:rPr b="0" i="0" lang="en-US" sz="1550" u="none" cap="none" strike="noStrike">
                <a:solidFill>
                  <a:srgbClr val="F8FAFC"/>
                </a:solidFill>
                <a:latin typeface="Inter"/>
                <a:ea typeface="Inter"/>
                <a:cs typeface="Inter"/>
                <a:sym typeface="Inter"/>
              </a:rPr>
              <a:t>Review changes from: "Do I trust this blob?"</a:t>
            </a:r>
            <a:endParaRPr b="0" i="0" sz="155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50"/>
              <a:buFont typeface="Inter"/>
              <a:buNone/>
            </a:pPr>
            <a:r>
              <a:rPr b="0" i="0" lang="en-US" sz="1550" u="none" cap="none" strike="noStrike">
                <a:solidFill>
                  <a:srgbClr val="F8FAFC"/>
                </a:solidFill>
                <a:latin typeface="Inter"/>
                <a:ea typeface="Inter"/>
                <a:cs typeface="Inter"/>
                <a:sym typeface="Inter"/>
              </a:rPr>
              <a:t>To: "Does the evidence support the change?"</a:t>
            </a:r>
            <a:endParaRPr b="0" i="0" sz="1550" u="none" cap="none" strike="noStrike">
              <a:solidFill>
                <a:schemeClr val="dk1"/>
              </a:solidFill>
              <a:latin typeface="Inter"/>
              <a:ea typeface="Inter"/>
              <a:cs typeface="Inter"/>
              <a:sym typeface="Inter"/>
            </a:endParaRPr>
          </a:p>
        </p:txBody>
      </p:sp>
      <p:sp>
        <p:nvSpPr>
          <p:cNvPr id="160" name="Google Shape;160;p7"/>
          <p:cNvSpPr/>
          <p:nvPr/>
        </p:nvSpPr>
        <p:spPr>
          <a:xfrm>
            <a:off x="411480" y="6510528"/>
            <a:ext cx="2926080" cy="1463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The AI Runtime - Boston</a:t>
            </a:r>
            <a:endParaRPr b="0" i="0" sz="650" u="none" cap="none" strike="noStrike">
              <a:solidFill>
                <a:schemeClr val="dk1"/>
              </a:solidFill>
              <a:latin typeface="Inter"/>
              <a:ea typeface="Inter"/>
              <a:cs typeface="Inter"/>
              <a:sym typeface="Inter"/>
            </a:endParaRPr>
          </a:p>
        </p:txBody>
      </p:sp>
      <p:cxnSp>
        <p:nvCxnSpPr>
          <p:cNvPr id="161" name="Google Shape;161;p7"/>
          <p:cNvCxnSpPr/>
          <p:nvPr/>
        </p:nvCxnSpPr>
        <p:spPr>
          <a:xfrm>
            <a:off x="411480" y="6355080"/>
            <a:ext cx="11365992" cy="0"/>
          </a:xfrm>
          <a:prstGeom prst="straightConnector1">
            <a:avLst/>
          </a:prstGeom>
          <a:noFill/>
          <a:ln cap="flat" cmpd="sng" w="9525">
            <a:solidFill>
              <a:srgbClr val="20324D">
                <a:alpha val="90196"/>
              </a:srgbClr>
            </a:solidFill>
            <a:prstDash val="solid"/>
            <a:round/>
            <a:headEnd len="sm" w="sm" type="none"/>
            <a:tailEnd len="sm" w="sm" type="none"/>
          </a:ln>
        </p:spPr>
      </p:cxnSp>
      <p:sp>
        <p:nvSpPr>
          <p:cNvPr id="162" name="Google Shape;162;p7"/>
          <p:cNvSpPr/>
          <p:nvPr/>
        </p:nvSpPr>
        <p:spPr>
          <a:xfrm>
            <a:off x="11503152" y="6446520"/>
            <a:ext cx="274320" cy="146304"/>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07</a:t>
            </a:r>
            <a:endParaRPr b="0" i="0" sz="650" u="none" cap="none" strike="noStrike">
              <a:solidFill>
                <a:schemeClr val="dk1"/>
              </a:solidFill>
              <a:latin typeface="Inter"/>
              <a:ea typeface="Inter"/>
              <a:cs typeface="Inter"/>
              <a:sym typeface="Inter"/>
            </a:endParaRPr>
          </a:p>
        </p:txBody>
      </p:sp>
      <p:sp>
        <p:nvSpPr>
          <p:cNvPr id="163" name="Google Shape;163;p7"/>
          <p:cNvSpPr txBox="1"/>
          <p:nvPr>
            <p:ph idx="4294967295"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rgbClr val="728096"/>
                </a:solidFill>
                <a:latin typeface="Inter"/>
                <a:ea typeface="Inter"/>
                <a:cs typeface="Inter"/>
                <a:sym typeface="Inter"/>
              </a:rPr>
              <a:t>‹#›</a:t>
            </a:fld>
            <a:endParaRPr b="0" i="0" sz="1200" u="none" cap="none" strike="noStrike">
              <a:solidFill>
                <a:srgbClr val="728096"/>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0"/>
        </a:solidFill>
      </p:bgPr>
    </p:bg>
    <p:spTree>
      <p:nvGrpSpPr>
        <p:cNvPr id="168" name="Shape 168"/>
        <p:cNvGrpSpPr/>
        <p:nvPr/>
      </p:nvGrpSpPr>
      <p:grpSpPr>
        <a:xfrm>
          <a:off x="0" y="0"/>
          <a:ext cx="0" cy="0"/>
          <a:chOff x="0" y="0"/>
          <a:chExt cx="0" cy="0"/>
        </a:xfrm>
      </p:grpSpPr>
      <p:pic>
        <p:nvPicPr>
          <p:cNvPr descr="/mnt/data/ai_teammate_assets/bg_abstract_dark.jpg" id="169" name="Google Shape;169;p9"/>
          <p:cNvPicPr preferRelativeResize="0"/>
          <p:nvPr/>
        </p:nvPicPr>
        <p:blipFill rotWithShape="1">
          <a:blip r:embed="rId3">
            <a:alphaModFix/>
          </a:blip>
          <a:srcRect b="0" l="1" r="1" t="0"/>
          <a:stretch/>
        </p:blipFill>
        <p:spPr>
          <a:xfrm>
            <a:off x="0" y="0"/>
            <a:ext cx="12191695" cy="6858000"/>
          </a:xfrm>
          <a:prstGeom prst="rect">
            <a:avLst/>
          </a:prstGeom>
          <a:noFill/>
          <a:ln>
            <a:noFill/>
          </a:ln>
        </p:spPr>
      </p:pic>
      <p:sp>
        <p:nvSpPr>
          <p:cNvPr id="170" name="Google Shape;170;p9"/>
          <p:cNvSpPr/>
          <p:nvPr/>
        </p:nvSpPr>
        <p:spPr>
          <a:xfrm>
            <a:off x="548640" y="411480"/>
            <a:ext cx="310896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0E7FF"/>
              </a:buClr>
              <a:buSzPts val="880"/>
              <a:buFont typeface="Inter"/>
              <a:buNone/>
            </a:pPr>
            <a:r>
              <a:rPr b="1" i="0" lang="en-US" sz="880" u="none" cap="none" strike="noStrike">
                <a:solidFill>
                  <a:srgbClr val="20E7FF"/>
                </a:solidFill>
                <a:latin typeface="Inter"/>
                <a:ea typeface="Inter"/>
                <a:cs typeface="Inter"/>
                <a:sym typeface="Inter"/>
              </a:rPr>
              <a:t>MEASUREMENT MODEL</a:t>
            </a:r>
            <a:endParaRPr b="0" i="0" sz="880" u="none" cap="none" strike="noStrike">
              <a:solidFill>
                <a:schemeClr val="dk1"/>
              </a:solidFill>
              <a:latin typeface="Inter"/>
              <a:ea typeface="Inter"/>
              <a:cs typeface="Inter"/>
              <a:sym typeface="Inter"/>
            </a:endParaRPr>
          </a:p>
        </p:txBody>
      </p:sp>
      <p:sp>
        <p:nvSpPr>
          <p:cNvPr id="171" name="Google Shape;171;p9"/>
          <p:cNvSpPr/>
          <p:nvPr/>
        </p:nvSpPr>
        <p:spPr>
          <a:xfrm>
            <a:off x="548651" y="731525"/>
            <a:ext cx="11366100" cy="5028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3100"/>
              <a:buFont typeface="Inter"/>
              <a:buNone/>
            </a:pPr>
            <a:r>
              <a:rPr b="1" i="0" lang="en-US" sz="3100" u="none" cap="none" strike="noStrike">
                <a:solidFill>
                  <a:srgbClr val="F8FAFC"/>
                </a:solidFill>
                <a:latin typeface="Inter"/>
                <a:ea typeface="Inter"/>
                <a:cs typeface="Inter"/>
                <a:sym typeface="Inter"/>
              </a:rPr>
              <a:t>How to claim double-digit gains without fooling yourself.</a:t>
            </a:r>
            <a:endParaRPr b="0" i="0" sz="3100" u="none" cap="none" strike="noStrike">
              <a:solidFill>
                <a:schemeClr val="dk1"/>
              </a:solidFill>
              <a:latin typeface="Inter"/>
              <a:ea typeface="Inter"/>
              <a:cs typeface="Inter"/>
              <a:sym typeface="Inter"/>
            </a:endParaRPr>
          </a:p>
        </p:txBody>
      </p:sp>
      <p:sp>
        <p:nvSpPr>
          <p:cNvPr id="172" name="Google Shape;172;p9"/>
          <p:cNvSpPr/>
          <p:nvPr/>
        </p:nvSpPr>
        <p:spPr>
          <a:xfrm>
            <a:off x="566924" y="1298450"/>
            <a:ext cx="10178400" cy="3474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A9B6CA"/>
              </a:buClr>
              <a:buSzPts val="1350"/>
              <a:buFont typeface="Inter"/>
              <a:buNone/>
            </a:pPr>
            <a:r>
              <a:rPr b="0" i="0" lang="en-US" sz="1350" u="none" cap="none" strike="noStrike">
                <a:solidFill>
                  <a:srgbClr val="A9B6CA"/>
                </a:solidFill>
                <a:latin typeface="Inter"/>
                <a:ea typeface="Inter"/>
                <a:cs typeface="Inter"/>
                <a:sym typeface="Inter"/>
              </a:rPr>
              <a:t>Measure flow improvement, quality preservation, and adoption sustainability together - or the number will lie.</a:t>
            </a:r>
            <a:endParaRPr b="0" i="0" sz="1350" u="none" cap="none" strike="noStrike">
              <a:solidFill>
                <a:schemeClr val="dk1"/>
              </a:solidFill>
              <a:latin typeface="Inter"/>
              <a:ea typeface="Inter"/>
              <a:cs typeface="Inter"/>
              <a:sym typeface="Inter"/>
            </a:endParaRPr>
          </a:p>
        </p:txBody>
      </p:sp>
      <p:sp>
        <p:nvSpPr>
          <p:cNvPr id="173" name="Google Shape;173;p9"/>
          <p:cNvSpPr/>
          <p:nvPr/>
        </p:nvSpPr>
        <p:spPr>
          <a:xfrm>
            <a:off x="777240" y="1965960"/>
            <a:ext cx="1920240" cy="594360"/>
          </a:xfrm>
          <a:prstGeom prst="roundRect">
            <a:avLst>
              <a:gd fmla="val 18462" name="adj"/>
            </a:avLst>
          </a:prstGeom>
          <a:solidFill>
            <a:srgbClr val="071120"/>
          </a:solidFill>
          <a:ln cap="flat" cmpd="sng" w="12700">
            <a:solidFill>
              <a:srgbClr val="20E7FF">
                <a:alpha val="80000"/>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700"/>
              <a:buFont typeface="Inter"/>
              <a:buNone/>
            </a:pPr>
            <a:r>
              <a:rPr b="1" i="0" lang="en-US" sz="1700" u="none" cap="none" strike="noStrike">
                <a:solidFill>
                  <a:srgbClr val="F8FAFC"/>
                </a:solidFill>
                <a:latin typeface="Inter"/>
                <a:ea typeface="Inter"/>
                <a:cs typeface="Inter"/>
                <a:sym typeface="Inter"/>
              </a:rPr>
              <a:t>Productivity gain</a:t>
            </a:r>
            <a:endParaRPr b="0" i="0" sz="1700" u="none" cap="none" strike="noStrike">
              <a:solidFill>
                <a:schemeClr val="dk1"/>
              </a:solidFill>
              <a:latin typeface="Inter"/>
              <a:ea typeface="Inter"/>
              <a:cs typeface="Inter"/>
              <a:sym typeface="Inter"/>
            </a:endParaRPr>
          </a:p>
        </p:txBody>
      </p:sp>
      <p:sp>
        <p:nvSpPr>
          <p:cNvPr id="174" name="Google Shape;174;p9"/>
          <p:cNvSpPr/>
          <p:nvPr/>
        </p:nvSpPr>
        <p:spPr>
          <a:xfrm>
            <a:off x="2880360" y="2130552"/>
            <a:ext cx="274320" cy="18288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8FAFC"/>
              </a:buClr>
              <a:buSzPts val="2000"/>
              <a:buFont typeface="Inter"/>
              <a:buNone/>
            </a:pPr>
            <a:r>
              <a:rPr b="1" i="0" lang="en-US" sz="2000" u="none" cap="none" strike="noStrike">
                <a:solidFill>
                  <a:srgbClr val="F8FAFC"/>
                </a:solidFill>
                <a:latin typeface="Inter"/>
                <a:ea typeface="Inter"/>
                <a:cs typeface="Inter"/>
                <a:sym typeface="Inter"/>
              </a:rPr>
              <a:t>=</a:t>
            </a:r>
            <a:endParaRPr b="0" i="0" sz="2000" u="none" cap="none" strike="noStrike">
              <a:solidFill>
                <a:schemeClr val="dk1"/>
              </a:solidFill>
              <a:latin typeface="Inter"/>
              <a:ea typeface="Inter"/>
              <a:cs typeface="Inter"/>
              <a:sym typeface="Inter"/>
            </a:endParaRPr>
          </a:p>
        </p:txBody>
      </p:sp>
      <p:sp>
        <p:nvSpPr>
          <p:cNvPr id="175" name="Google Shape;175;p9"/>
          <p:cNvSpPr/>
          <p:nvPr/>
        </p:nvSpPr>
        <p:spPr>
          <a:xfrm>
            <a:off x="3337560" y="1874520"/>
            <a:ext cx="2011680" cy="777240"/>
          </a:xfrm>
          <a:prstGeom prst="roundRect">
            <a:avLst>
              <a:gd fmla="val 14118" name="adj"/>
            </a:avLst>
          </a:prstGeom>
          <a:solidFill>
            <a:srgbClr val="061C2A"/>
          </a:solidFill>
          <a:ln cap="flat" cmpd="sng" w="12700">
            <a:solidFill>
              <a:srgbClr val="20E7FF">
                <a:alpha val="80000"/>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Flow</a:t>
            </a:r>
            <a:endParaRPr b="0" i="0" sz="15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improvement</a:t>
            </a:r>
            <a:endParaRPr b="0" i="0" sz="1500" u="none" cap="none" strike="noStrike">
              <a:solidFill>
                <a:schemeClr val="dk1"/>
              </a:solidFill>
              <a:latin typeface="Inter"/>
              <a:ea typeface="Inter"/>
              <a:cs typeface="Inter"/>
              <a:sym typeface="Inter"/>
            </a:endParaRPr>
          </a:p>
        </p:txBody>
      </p:sp>
      <p:sp>
        <p:nvSpPr>
          <p:cNvPr id="176" name="Google Shape;176;p9"/>
          <p:cNvSpPr/>
          <p:nvPr/>
        </p:nvSpPr>
        <p:spPr>
          <a:xfrm>
            <a:off x="5532120" y="2130552"/>
            <a:ext cx="274320" cy="18288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9B6CA"/>
              </a:buClr>
              <a:buSzPts val="1700"/>
              <a:buFont typeface="Inter"/>
              <a:buNone/>
            </a:pPr>
            <a:r>
              <a:rPr b="1" i="0" lang="en-US" sz="1700" u="none" cap="none" strike="noStrike">
                <a:solidFill>
                  <a:srgbClr val="A9B6CA"/>
                </a:solidFill>
                <a:latin typeface="Inter"/>
                <a:ea typeface="Inter"/>
                <a:cs typeface="Inter"/>
                <a:sym typeface="Inter"/>
              </a:rPr>
              <a:t>x</a:t>
            </a:r>
            <a:endParaRPr b="0" i="0" sz="1700" u="none" cap="none" strike="noStrike">
              <a:solidFill>
                <a:schemeClr val="dk1"/>
              </a:solidFill>
              <a:latin typeface="Inter"/>
              <a:ea typeface="Inter"/>
              <a:cs typeface="Inter"/>
              <a:sym typeface="Inter"/>
            </a:endParaRPr>
          </a:p>
        </p:txBody>
      </p:sp>
      <p:sp>
        <p:nvSpPr>
          <p:cNvPr id="177" name="Google Shape;177;p9"/>
          <p:cNvSpPr/>
          <p:nvPr/>
        </p:nvSpPr>
        <p:spPr>
          <a:xfrm>
            <a:off x="5989320" y="1874520"/>
            <a:ext cx="2011680" cy="777240"/>
          </a:xfrm>
          <a:prstGeom prst="roundRect">
            <a:avLst>
              <a:gd fmla="val 14118" name="adj"/>
            </a:avLst>
          </a:prstGeom>
          <a:solidFill>
            <a:srgbClr val="061525"/>
          </a:solidFill>
          <a:ln cap="flat" cmpd="sng" w="12700">
            <a:solidFill>
              <a:srgbClr val="B9FF66">
                <a:alpha val="80000"/>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Quality</a:t>
            </a:r>
            <a:endParaRPr b="0" i="0" sz="15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preserved</a:t>
            </a:r>
            <a:endParaRPr b="0" i="0" sz="1500" u="none" cap="none" strike="noStrike">
              <a:solidFill>
                <a:schemeClr val="dk1"/>
              </a:solidFill>
              <a:latin typeface="Inter"/>
              <a:ea typeface="Inter"/>
              <a:cs typeface="Inter"/>
              <a:sym typeface="Inter"/>
            </a:endParaRPr>
          </a:p>
        </p:txBody>
      </p:sp>
      <p:sp>
        <p:nvSpPr>
          <p:cNvPr id="178" name="Google Shape;178;p9"/>
          <p:cNvSpPr/>
          <p:nvPr/>
        </p:nvSpPr>
        <p:spPr>
          <a:xfrm>
            <a:off x="8183880" y="2130552"/>
            <a:ext cx="274320" cy="18288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9B6CA"/>
              </a:buClr>
              <a:buSzPts val="1700"/>
              <a:buFont typeface="Inter"/>
              <a:buNone/>
            </a:pPr>
            <a:r>
              <a:rPr b="1" i="0" lang="en-US" sz="1700" u="none" cap="none" strike="noStrike">
                <a:solidFill>
                  <a:srgbClr val="A9B6CA"/>
                </a:solidFill>
                <a:latin typeface="Inter"/>
                <a:ea typeface="Inter"/>
                <a:cs typeface="Inter"/>
                <a:sym typeface="Inter"/>
              </a:rPr>
              <a:t>x</a:t>
            </a:r>
            <a:endParaRPr b="0" i="0" sz="1700" u="none" cap="none" strike="noStrike">
              <a:solidFill>
                <a:schemeClr val="dk1"/>
              </a:solidFill>
              <a:latin typeface="Inter"/>
              <a:ea typeface="Inter"/>
              <a:cs typeface="Inter"/>
              <a:sym typeface="Inter"/>
            </a:endParaRPr>
          </a:p>
        </p:txBody>
      </p:sp>
      <p:sp>
        <p:nvSpPr>
          <p:cNvPr id="179" name="Google Shape;179;p9"/>
          <p:cNvSpPr/>
          <p:nvPr/>
        </p:nvSpPr>
        <p:spPr>
          <a:xfrm>
            <a:off x="8641080" y="1874520"/>
            <a:ext cx="2011680" cy="777240"/>
          </a:xfrm>
          <a:prstGeom prst="roundRect">
            <a:avLst>
              <a:gd fmla="val 14118" name="adj"/>
            </a:avLst>
          </a:prstGeom>
          <a:solidFill>
            <a:srgbClr val="160D24"/>
          </a:solidFill>
          <a:ln cap="flat" cmpd="sng" w="12700">
            <a:solidFill>
              <a:srgbClr val="D946EF">
                <a:alpha val="80000"/>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Adoption</a:t>
            </a:r>
            <a:endParaRPr b="0" i="0" sz="15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500"/>
              <a:buFont typeface="Inter"/>
              <a:buNone/>
            </a:pPr>
            <a:r>
              <a:rPr b="1" i="0" lang="en-US" sz="1500" u="none" cap="none" strike="noStrike">
                <a:solidFill>
                  <a:srgbClr val="F8FAFC"/>
                </a:solidFill>
                <a:latin typeface="Inter"/>
                <a:ea typeface="Inter"/>
                <a:cs typeface="Inter"/>
                <a:sym typeface="Inter"/>
              </a:rPr>
              <a:t>sustained</a:t>
            </a:r>
            <a:endParaRPr b="0" i="0" sz="1500" u="none" cap="none" strike="noStrike">
              <a:solidFill>
                <a:schemeClr val="dk1"/>
              </a:solidFill>
              <a:latin typeface="Inter"/>
              <a:ea typeface="Inter"/>
              <a:cs typeface="Inter"/>
              <a:sym typeface="Inter"/>
            </a:endParaRPr>
          </a:p>
        </p:txBody>
      </p:sp>
      <p:sp>
        <p:nvSpPr>
          <p:cNvPr id="180" name="Google Shape;180;p9"/>
          <p:cNvSpPr/>
          <p:nvPr/>
        </p:nvSpPr>
        <p:spPr>
          <a:xfrm>
            <a:off x="868680" y="3520440"/>
            <a:ext cx="2880360" cy="420624"/>
          </a:xfrm>
          <a:prstGeom prst="roundRect">
            <a:avLst>
              <a:gd fmla="val 26087" name="adj"/>
            </a:avLst>
          </a:prstGeom>
          <a:solidFill>
            <a:srgbClr val="071120"/>
          </a:solidFill>
          <a:ln cap="flat" cmpd="sng" w="12700">
            <a:solidFill>
              <a:srgbClr val="20E7FF">
                <a:alpha val="80000"/>
              </a:srgbClr>
            </a:solidFill>
            <a:prstDash val="solid"/>
            <a:round/>
            <a:headEnd len="sm" w="sm" type="none"/>
            <a:tailEnd len="sm" w="sm" type="none"/>
          </a:ln>
        </p:spPr>
        <p:txBody>
          <a:bodyPr anchorCtr="0" anchor="ctr" bIns="625" lIns="625" spcFirstLastPara="1" rIns="625" wrap="square" tIns="625">
            <a:normAutofit/>
          </a:bodyPr>
          <a:lstStyle/>
          <a:p>
            <a:pPr indent="0" lvl="0" marL="0" marR="0" rtl="0" algn="ctr">
              <a:spcBef>
                <a:spcPts val="0"/>
              </a:spcBef>
              <a:spcAft>
                <a:spcPts val="0"/>
              </a:spcAft>
              <a:buClr>
                <a:srgbClr val="F8FAFC"/>
              </a:buClr>
              <a:buSzPts val="1300"/>
              <a:buFont typeface="Inter"/>
              <a:buNone/>
            </a:pPr>
            <a:r>
              <a:rPr b="1" i="0" lang="en-US" sz="1300" u="none" cap="none" strike="noStrike">
                <a:solidFill>
                  <a:srgbClr val="F8FAFC"/>
                </a:solidFill>
                <a:latin typeface="Inter"/>
                <a:ea typeface="Inter"/>
                <a:cs typeface="Inter"/>
                <a:sym typeface="Inter"/>
              </a:rPr>
              <a:t>Flow metrics</a:t>
            </a:r>
            <a:endParaRPr b="0" i="0" sz="1300" u="none" cap="none" strike="noStrike">
              <a:solidFill>
                <a:schemeClr val="dk1"/>
              </a:solidFill>
              <a:latin typeface="Inter"/>
              <a:ea typeface="Inter"/>
              <a:cs typeface="Inter"/>
              <a:sym typeface="Inter"/>
            </a:endParaRPr>
          </a:p>
        </p:txBody>
      </p:sp>
      <p:sp>
        <p:nvSpPr>
          <p:cNvPr id="181" name="Google Shape;181;p9"/>
          <p:cNvSpPr/>
          <p:nvPr/>
        </p:nvSpPr>
        <p:spPr>
          <a:xfrm>
            <a:off x="960120" y="4096512"/>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Cycle time</a:t>
            </a:r>
            <a:endParaRPr b="0" i="0" sz="1020" u="none" cap="none" strike="noStrike">
              <a:solidFill>
                <a:schemeClr val="dk1"/>
              </a:solidFill>
              <a:latin typeface="Inter"/>
              <a:ea typeface="Inter"/>
              <a:cs typeface="Inter"/>
              <a:sym typeface="Inter"/>
            </a:endParaRPr>
          </a:p>
        </p:txBody>
      </p:sp>
      <p:sp>
        <p:nvSpPr>
          <p:cNvPr id="182" name="Google Shape;182;p9"/>
          <p:cNvSpPr/>
          <p:nvPr/>
        </p:nvSpPr>
        <p:spPr>
          <a:xfrm>
            <a:off x="960120" y="4389120"/>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PR review time</a:t>
            </a:r>
            <a:endParaRPr b="0" i="0" sz="1020" u="none" cap="none" strike="noStrike">
              <a:solidFill>
                <a:schemeClr val="dk1"/>
              </a:solidFill>
              <a:latin typeface="Inter"/>
              <a:ea typeface="Inter"/>
              <a:cs typeface="Inter"/>
              <a:sym typeface="Inter"/>
            </a:endParaRPr>
          </a:p>
        </p:txBody>
      </p:sp>
      <p:sp>
        <p:nvSpPr>
          <p:cNvPr id="183" name="Google Shape;183;p9"/>
          <p:cNvSpPr/>
          <p:nvPr/>
        </p:nvSpPr>
        <p:spPr>
          <a:xfrm>
            <a:off x="960120" y="4681728"/>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Context search time</a:t>
            </a:r>
            <a:endParaRPr b="0" i="0" sz="1020" u="none" cap="none" strike="noStrike">
              <a:solidFill>
                <a:schemeClr val="dk1"/>
              </a:solidFill>
              <a:latin typeface="Inter"/>
              <a:ea typeface="Inter"/>
              <a:cs typeface="Inter"/>
              <a:sym typeface="Inter"/>
            </a:endParaRPr>
          </a:p>
        </p:txBody>
      </p:sp>
      <p:sp>
        <p:nvSpPr>
          <p:cNvPr id="184" name="Google Shape;184;p9"/>
          <p:cNvSpPr/>
          <p:nvPr/>
        </p:nvSpPr>
        <p:spPr>
          <a:xfrm>
            <a:off x="960120" y="4974336"/>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Idea-to-prod time</a:t>
            </a:r>
            <a:endParaRPr b="0" i="0" sz="1020" u="none" cap="none" strike="noStrike">
              <a:solidFill>
                <a:schemeClr val="dk1"/>
              </a:solidFill>
              <a:latin typeface="Inter"/>
              <a:ea typeface="Inter"/>
              <a:cs typeface="Inter"/>
              <a:sym typeface="Inter"/>
            </a:endParaRPr>
          </a:p>
        </p:txBody>
      </p:sp>
      <p:sp>
        <p:nvSpPr>
          <p:cNvPr id="185" name="Google Shape;185;p9"/>
          <p:cNvSpPr/>
          <p:nvPr/>
        </p:nvSpPr>
        <p:spPr>
          <a:xfrm>
            <a:off x="4572000" y="3520440"/>
            <a:ext cx="2880360" cy="420624"/>
          </a:xfrm>
          <a:prstGeom prst="roundRect">
            <a:avLst>
              <a:gd fmla="val 26087" name="adj"/>
            </a:avLst>
          </a:prstGeom>
          <a:solidFill>
            <a:srgbClr val="071120"/>
          </a:solidFill>
          <a:ln cap="flat" cmpd="sng" w="12700">
            <a:solidFill>
              <a:srgbClr val="B9FF66">
                <a:alpha val="80000"/>
              </a:srgbClr>
            </a:solidFill>
            <a:prstDash val="solid"/>
            <a:round/>
            <a:headEnd len="sm" w="sm" type="none"/>
            <a:tailEnd len="sm" w="sm" type="none"/>
          </a:ln>
        </p:spPr>
        <p:txBody>
          <a:bodyPr anchorCtr="0" anchor="ctr" bIns="625" lIns="625" spcFirstLastPara="1" rIns="625" wrap="square" tIns="625">
            <a:normAutofit/>
          </a:bodyPr>
          <a:lstStyle/>
          <a:p>
            <a:pPr indent="0" lvl="0" marL="0" marR="0" rtl="0" algn="ctr">
              <a:spcBef>
                <a:spcPts val="0"/>
              </a:spcBef>
              <a:spcAft>
                <a:spcPts val="0"/>
              </a:spcAft>
              <a:buClr>
                <a:srgbClr val="F8FAFC"/>
              </a:buClr>
              <a:buSzPts val="1300"/>
              <a:buFont typeface="Inter"/>
              <a:buNone/>
            </a:pPr>
            <a:r>
              <a:rPr b="1" i="0" lang="en-US" sz="1300" u="none" cap="none" strike="noStrike">
                <a:solidFill>
                  <a:srgbClr val="F8FAFC"/>
                </a:solidFill>
                <a:latin typeface="Inter"/>
                <a:ea typeface="Inter"/>
                <a:cs typeface="Inter"/>
                <a:sym typeface="Inter"/>
              </a:rPr>
              <a:t>Quality guardrails</a:t>
            </a:r>
            <a:endParaRPr b="0" i="0" sz="1300" u="none" cap="none" strike="noStrike">
              <a:solidFill>
                <a:schemeClr val="dk1"/>
              </a:solidFill>
              <a:latin typeface="Inter"/>
              <a:ea typeface="Inter"/>
              <a:cs typeface="Inter"/>
              <a:sym typeface="Inter"/>
            </a:endParaRPr>
          </a:p>
        </p:txBody>
      </p:sp>
      <p:sp>
        <p:nvSpPr>
          <p:cNvPr id="186" name="Google Shape;186;p9"/>
          <p:cNvSpPr/>
          <p:nvPr/>
        </p:nvSpPr>
        <p:spPr>
          <a:xfrm>
            <a:off x="4663440" y="4096512"/>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Rework rate</a:t>
            </a:r>
            <a:endParaRPr b="0" i="0" sz="1020" u="none" cap="none" strike="noStrike">
              <a:solidFill>
                <a:schemeClr val="dk1"/>
              </a:solidFill>
              <a:latin typeface="Inter"/>
              <a:ea typeface="Inter"/>
              <a:cs typeface="Inter"/>
              <a:sym typeface="Inter"/>
            </a:endParaRPr>
          </a:p>
        </p:txBody>
      </p:sp>
      <p:sp>
        <p:nvSpPr>
          <p:cNvPr id="187" name="Google Shape;187;p9"/>
          <p:cNvSpPr/>
          <p:nvPr/>
        </p:nvSpPr>
        <p:spPr>
          <a:xfrm>
            <a:off x="4663440" y="4389120"/>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Defect escape rate</a:t>
            </a:r>
            <a:endParaRPr b="0" i="0" sz="1020" u="none" cap="none" strike="noStrike">
              <a:solidFill>
                <a:schemeClr val="dk1"/>
              </a:solidFill>
              <a:latin typeface="Inter"/>
              <a:ea typeface="Inter"/>
              <a:cs typeface="Inter"/>
              <a:sym typeface="Inter"/>
            </a:endParaRPr>
          </a:p>
        </p:txBody>
      </p:sp>
      <p:sp>
        <p:nvSpPr>
          <p:cNvPr id="188" name="Google Shape;188;p9"/>
          <p:cNvSpPr/>
          <p:nvPr/>
        </p:nvSpPr>
        <p:spPr>
          <a:xfrm>
            <a:off x="4663440" y="4681728"/>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Change failure rate</a:t>
            </a:r>
            <a:endParaRPr b="0" i="0" sz="1020" u="none" cap="none" strike="noStrike">
              <a:solidFill>
                <a:schemeClr val="dk1"/>
              </a:solidFill>
              <a:latin typeface="Inter"/>
              <a:ea typeface="Inter"/>
              <a:cs typeface="Inter"/>
              <a:sym typeface="Inter"/>
            </a:endParaRPr>
          </a:p>
        </p:txBody>
      </p:sp>
      <p:sp>
        <p:nvSpPr>
          <p:cNvPr id="189" name="Google Shape;189;p9"/>
          <p:cNvSpPr/>
          <p:nvPr/>
        </p:nvSpPr>
        <p:spPr>
          <a:xfrm>
            <a:off x="4663440" y="4974336"/>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Incident recovery time</a:t>
            </a:r>
            <a:endParaRPr b="0" i="0" sz="1020" u="none" cap="none" strike="noStrike">
              <a:solidFill>
                <a:schemeClr val="dk1"/>
              </a:solidFill>
              <a:latin typeface="Inter"/>
              <a:ea typeface="Inter"/>
              <a:cs typeface="Inter"/>
              <a:sym typeface="Inter"/>
            </a:endParaRPr>
          </a:p>
        </p:txBody>
      </p:sp>
      <p:sp>
        <p:nvSpPr>
          <p:cNvPr id="190" name="Google Shape;190;p9"/>
          <p:cNvSpPr/>
          <p:nvPr/>
        </p:nvSpPr>
        <p:spPr>
          <a:xfrm>
            <a:off x="8275320" y="3520440"/>
            <a:ext cx="2880360" cy="420624"/>
          </a:xfrm>
          <a:prstGeom prst="roundRect">
            <a:avLst>
              <a:gd fmla="val 26087" name="adj"/>
            </a:avLst>
          </a:prstGeom>
          <a:solidFill>
            <a:srgbClr val="071120"/>
          </a:solidFill>
          <a:ln cap="flat" cmpd="sng" w="12700">
            <a:solidFill>
              <a:srgbClr val="D946EF">
                <a:alpha val="80000"/>
              </a:srgbClr>
            </a:solidFill>
            <a:prstDash val="solid"/>
            <a:round/>
            <a:headEnd len="sm" w="sm" type="none"/>
            <a:tailEnd len="sm" w="sm" type="none"/>
          </a:ln>
        </p:spPr>
        <p:txBody>
          <a:bodyPr anchorCtr="0" anchor="ctr" bIns="625" lIns="625" spcFirstLastPara="1" rIns="625" wrap="square" tIns="625">
            <a:normAutofit/>
          </a:bodyPr>
          <a:lstStyle/>
          <a:p>
            <a:pPr indent="0" lvl="0" marL="0" marR="0" rtl="0" algn="ctr">
              <a:spcBef>
                <a:spcPts val="0"/>
              </a:spcBef>
              <a:spcAft>
                <a:spcPts val="0"/>
              </a:spcAft>
              <a:buClr>
                <a:srgbClr val="F8FAFC"/>
              </a:buClr>
              <a:buSzPts val="1300"/>
              <a:buFont typeface="Inter"/>
              <a:buNone/>
            </a:pPr>
            <a:r>
              <a:rPr b="1" i="0" lang="en-US" sz="1300" u="none" cap="none" strike="noStrike">
                <a:solidFill>
                  <a:srgbClr val="F8FAFC"/>
                </a:solidFill>
                <a:latin typeface="Inter"/>
                <a:ea typeface="Inter"/>
                <a:cs typeface="Inter"/>
                <a:sym typeface="Inter"/>
              </a:rPr>
              <a:t>Human signals</a:t>
            </a:r>
            <a:endParaRPr b="0" i="0" sz="1300" u="none" cap="none" strike="noStrike">
              <a:solidFill>
                <a:schemeClr val="dk1"/>
              </a:solidFill>
              <a:latin typeface="Inter"/>
              <a:ea typeface="Inter"/>
              <a:cs typeface="Inter"/>
              <a:sym typeface="Inter"/>
            </a:endParaRPr>
          </a:p>
        </p:txBody>
      </p:sp>
      <p:sp>
        <p:nvSpPr>
          <p:cNvPr id="191" name="Google Shape;191;p9"/>
          <p:cNvSpPr/>
          <p:nvPr/>
        </p:nvSpPr>
        <p:spPr>
          <a:xfrm>
            <a:off x="8366760" y="4096512"/>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Dev satisfaction</a:t>
            </a:r>
            <a:endParaRPr b="0" i="0" sz="1020" u="none" cap="none" strike="noStrike">
              <a:solidFill>
                <a:schemeClr val="dk1"/>
              </a:solidFill>
              <a:latin typeface="Inter"/>
              <a:ea typeface="Inter"/>
              <a:cs typeface="Inter"/>
              <a:sym typeface="Inter"/>
            </a:endParaRPr>
          </a:p>
        </p:txBody>
      </p:sp>
      <p:sp>
        <p:nvSpPr>
          <p:cNvPr id="192" name="Google Shape;192;p9"/>
          <p:cNvSpPr/>
          <p:nvPr/>
        </p:nvSpPr>
        <p:spPr>
          <a:xfrm>
            <a:off x="8366760" y="4389120"/>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Cognitive load</a:t>
            </a:r>
            <a:endParaRPr b="0" i="0" sz="1020" u="none" cap="none" strike="noStrike">
              <a:solidFill>
                <a:schemeClr val="dk1"/>
              </a:solidFill>
              <a:latin typeface="Inter"/>
              <a:ea typeface="Inter"/>
              <a:cs typeface="Inter"/>
              <a:sym typeface="Inter"/>
            </a:endParaRPr>
          </a:p>
        </p:txBody>
      </p:sp>
      <p:sp>
        <p:nvSpPr>
          <p:cNvPr id="193" name="Google Shape;193;p9"/>
          <p:cNvSpPr/>
          <p:nvPr/>
        </p:nvSpPr>
        <p:spPr>
          <a:xfrm>
            <a:off x="8366760" y="4681728"/>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Onboarding speed</a:t>
            </a:r>
            <a:endParaRPr b="0" i="0" sz="1020" u="none" cap="none" strike="noStrike">
              <a:solidFill>
                <a:schemeClr val="dk1"/>
              </a:solidFill>
              <a:latin typeface="Inter"/>
              <a:ea typeface="Inter"/>
              <a:cs typeface="Inter"/>
              <a:sym typeface="Inter"/>
            </a:endParaRPr>
          </a:p>
        </p:txBody>
      </p:sp>
      <p:sp>
        <p:nvSpPr>
          <p:cNvPr id="194" name="Google Shape;194;p9"/>
          <p:cNvSpPr/>
          <p:nvPr/>
        </p:nvSpPr>
        <p:spPr>
          <a:xfrm>
            <a:off x="8366760" y="4974336"/>
            <a:ext cx="2743200" cy="18288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1020"/>
              <a:buFont typeface="Inter"/>
              <a:buNone/>
            </a:pPr>
            <a:r>
              <a:rPr b="0" i="0" lang="en-US" sz="1020" u="none" cap="none" strike="noStrike">
                <a:solidFill>
                  <a:srgbClr val="F8FAFC"/>
                </a:solidFill>
                <a:latin typeface="Inter"/>
                <a:ea typeface="Inter"/>
                <a:cs typeface="Inter"/>
                <a:sym typeface="Inter"/>
              </a:rPr>
              <a:t>- Trust calibration</a:t>
            </a:r>
            <a:endParaRPr b="0" i="0" sz="1020" u="none" cap="none" strike="noStrike">
              <a:solidFill>
                <a:schemeClr val="dk1"/>
              </a:solidFill>
              <a:latin typeface="Inter"/>
              <a:ea typeface="Inter"/>
              <a:cs typeface="Inter"/>
              <a:sym typeface="Inter"/>
            </a:endParaRPr>
          </a:p>
        </p:txBody>
      </p:sp>
      <p:sp>
        <p:nvSpPr>
          <p:cNvPr id="195" name="Google Shape;195;p9"/>
          <p:cNvSpPr/>
          <p:nvPr/>
        </p:nvSpPr>
        <p:spPr>
          <a:xfrm>
            <a:off x="2011680" y="5623560"/>
            <a:ext cx="8138160" cy="475488"/>
          </a:xfrm>
          <a:prstGeom prst="roundRect">
            <a:avLst>
              <a:gd fmla="val 23077" name="adj"/>
            </a:avLst>
          </a:prstGeom>
          <a:solidFill>
            <a:srgbClr val="071120"/>
          </a:solidFill>
          <a:ln cap="flat" cmpd="sng" w="12700">
            <a:solidFill>
              <a:srgbClr val="FBBF24">
                <a:alpha val="80000"/>
              </a:srgbClr>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spcBef>
                <a:spcPts val="0"/>
              </a:spcBef>
              <a:spcAft>
                <a:spcPts val="0"/>
              </a:spcAft>
              <a:buClr>
                <a:srgbClr val="F8FAFC"/>
              </a:buClr>
              <a:buSzPts val="1450"/>
              <a:buFont typeface="Inter"/>
              <a:buNone/>
            </a:pPr>
            <a:r>
              <a:rPr b="1" i="0" lang="en-US" sz="1450" u="none" cap="none" strike="noStrike">
                <a:solidFill>
                  <a:srgbClr val="F8FAFC"/>
                </a:solidFill>
                <a:latin typeface="Inter"/>
                <a:ea typeface="Inter"/>
                <a:cs typeface="Inter"/>
                <a:sym typeface="Inter"/>
              </a:rPr>
              <a:t>Use a baseline. Pilot against matched work. Report ranges. Guard against activity metrics.</a:t>
            </a:r>
            <a:endParaRPr b="0" i="0" sz="1450" u="none" cap="none" strike="noStrike">
              <a:solidFill>
                <a:schemeClr val="dk1"/>
              </a:solidFill>
              <a:latin typeface="Inter"/>
              <a:ea typeface="Inter"/>
              <a:cs typeface="Inter"/>
              <a:sym typeface="Inter"/>
            </a:endParaRPr>
          </a:p>
        </p:txBody>
      </p:sp>
      <p:sp>
        <p:nvSpPr>
          <p:cNvPr id="196" name="Google Shape;196;p9"/>
          <p:cNvSpPr/>
          <p:nvPr/>
        </p:nvSpPr>
        <p:spPr>
          <a:xfrm>
            <a:off x="411480" y="6510528"/>
            <a:ext cx="2926080" cy="1463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The AI Runtime - Boston</a:t>
            </a:r>
            <a:endParaRPr b="0" i="0" sz="650" u="none" cap="none" strike="noStrike">
              <a:solidFill>
                <a:schemeClr val="dk1"/>
              </a:solidFill>
              <a:latin typeface="Inter"/>
              <a:ea typeface="Inter"/>
              <a:cs typeface="Inter"/>
              <a:sym typeface="Inter"/>
            </a:endParaRPr>
          </a:p>
        </p:txBody>
      </p:sp>
      <p:cxnSp>
        <p:nvCxnSpPr>
          <p:cNvPr id="197" name="Google Shape;197;p9"/>
          <p:cNvCxnSpPr/>
          <p:nvPr/>
        </p:nvCxnSpPr>
        <p:spPr>
          <a:xfrm>
            <a:off x="411480" y="6355080"/>
            <a:ext cx="11365992" cy="0"/>
          </a:xfrm>
          <a:prstGeom prst="straightConnector1">
            <a:avLst/>
          </a:prstGeom>
          <a:noFill/>
          <a:ln cap="flat" cmpd="sng" w="9525">
            <a:solidFill>
              <a:srgbClr val="20324D">
                <a:alpha val="90196"/>
              </a:srgbClr>
            </a:solidFill>
            <a:prstDash val="solid"/>
            <a:round/>
            <a:headEnd len="sm" w="sm" type="none"/>
            <a:tailEnd len="sm" w="sm" type="none"/>
          </a:ln>
        </p:spPr>
      </p:cxnSp>
      <p:sp>
        <p:nvSpPr>
          <p:cNvPr id="198" name="Google Shape;198;p9"/>
          <p:cNvSpPr/>
          <p:nvPr/>
        </p:nvSpPr>
        <p:spPr>
          <a:xfrm>
            <a:off x="11503152" y="6446520"/>
            <a:ext cx="274320" cy="146304"/>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09</a:t>
            </a:r>
            <a:endParaRPr b="0" i="0" sz="650" u="none" cap="none" strike="noStrike">
              <a:solidFill>
                <a:schemeClr val="dk1"/>
              </a:solidFill>
              <a:latin typeface="Inter"/>
              <a:ea typeface="Inter"/>
              <a:cs typeface="Inter"/>
              <a:sym typeface="Inter"/>
            </a:endParaRPr>
          </a:p>
        </p:txBody>
      </p:sp>
      <p:sp>
        <p:nvSpPr>
          <p:cNvPr id="199" name="Google Shape;199;p9"/>
          <p:cNvSpPr txBox="1"/>
          <p:nvPr>
            <p:ph idx="4294967295"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rgbClr val="728096"/>
                </a:solidFill>
                <a:latin typeface="Inter"/>
                <a:ea typeface="Inter"/>
                <a:cs typeface="Inter"/>
                <a:sym typeface="Inter"/>
              </a:rPr>
              <a:t>‹#›</a:t>
            </a:fld>
            <a:endParaRPr b="0" i="0" sz="1200" u="none" cap="none" strike="noStrike">
              <a:solidFill>
                <a:srgbClr val="728096"/>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0"/>
        </a:solidFill>
      </p:bgPr>
    </p:bg>
    <p:spTree>
      <p:nvGrpSpPr>
        <p:cNvPr id="204" name="Shape 204"/>
        <p:cNvGrpSpPr/>
        <p:nvPr/>
      </p:nvGrpSpPr>
      <p:grpSpPr>
        <a:xfrm>
          <a:off x="0" y="0"/>
          <a:ext cx="0" cy="0"/>
          <a:chOff x="0" y="0"/>
          <a:chExt cx="0" cy="0"/>
        </a:xfrm>
      </p:grpSpPr>
      <p:pic>
        <p:nvPicPr>
          <p:cNvPr descr="/mnt/data/ai_teammate_assets/bg_abstract_dark.jpg" id="205" name="Google Shape;205;p10"/>
          <p:cNvPicPr preferRelativeResize="0"/>
          <p:nvPr/>
        </p:nvPicPr>
        <p:blipFill rotWithShape="1">
          <a:blip r:embed="rId3">
            <a:alphaModFix/>
          </a:blip>
          <a:srcRect b="0" l="1" r="1" t="0"/>
          <a:stretch/>
        </p:blipFill>
        <p:spPr>
          <a:xfrm>
            <a:off x="0" y="0"/>
            <a:ext cx="12191693" cy="6858000"/>
          </a:xfrm>
          <a:prstGeom prst="rect">
            <a:avLst/>
          </a:prstGeom>
          <a:noFill/>
          <a:ln>
            <a:noFill/>
          </a:ln>
        </p:spPr>
      </p:pic>
      <p:sp>
        <p:nvSpPr>
          <p:cNvPr id="206" name="Google Shape;206;p10"/>
          <p:cNvSpPr/>
          <p:nvPr/>
        </p:nvSpPr>
        <p:spPr>
          <a:xfrm>
            <a:off x="548640" y="411480"/>
            <a:ext cx="256032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0E7FF"/>
              </a:buClr>
              <a:buSzPts val="880"/>
              <a:buFont typeface="Inter"/>
              <a:buNone/>
            </a:pPr>
            <a:r>
              <a:rPr b="1" i="0" lang="en-US" sz="880" u="none" cap="none" strike="noStrike">
                <a:solidFill>
                  <a:srgbClr val="20E7FF"/>
                </a:solidFill>
                <a:latin typeface="Inter"/>
                <a:ea typeface="Inter"/>
                <a:cs typeface="Inter"/>
                <a:sym typeface="Inter"/>
              </a:rPr>
              <a:t>FAILURE MODES</a:t>
            </a:r>
            <a:endParaRPr b="0" i="0" sz="880" u="none" cap="none" strike="noStrike">
              <a:solidFill>
                <a:schemeClr val="dk1"/>
              </a:solidFill>
              <a:latin typeface="Inter"/>
              <a:ea typeface="Inter"/>
              <a:cs typeface="Inter"/>
              <a:sym typeface="Inter"/>
            </a:endParaRPr>
          </a:p>
        </p:txBody>
      </p:sp>
      <p:sp>
        <p:nvSpPr>
          <p:cNvPr id="207" name="Google Shape;207;p10"/>
          <p:cNvSpPr/>
          <p:nvPr/>
        </p:nvSpPr>
        <p:spPr>
          <a:xfrm>
            <a:off x="548640" y="731520"/>
            <a:ext cx="7315200" cy="50292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F8FAFC"/>
              </a:buClr>
              <a:buSzPts val="3100"/>
              <a:buFont typeface="Inter"/>
              <a:buNone/>
            </a:pPr>
            <a:r>
              <a:rPr b="1" i="0" lang="en-US" sz="3100" u="none" cap="none" strike="noStrike">
                <a:solidFill>
                  <a:srgbClr val="F8FAFC"/>
                </a:solidFill>
                <a:latin typeface="Inter"/>
                <a:ea typeface="Inter"/>
                <a:cs typeface="Inter"/>
                <a:sym typeface="Inter"/>
              </a:rPr>
              <a:t>Seven traps that erase the gains.</a:t>
            </a:r>
            <a:endParaRPr b="0" i="0" sz="3100" u="none" cap="none" strike="noStrike">
              <a:solidFill>
                <a:schemeClr val="dk1"/>
              </a:solidFill>
              <a:latin typeface="Inter"/>
              <a:ea typeface="Inter"/>
              <a:cs typeface="Inter"/>
              <a:sym typeface="Inter"/>
            </a:endParaRPr>
          </a:p>
        </p:txBody>
      </p:sp>
      <p:sp>
        <p:nvSpPr>
          <p:cNvPr id="208" name="Google Shape;208;p10"/>
          <p:cNvSpPr/>
          <p:nvPr/>
        </p:nvSpPr>
        <p:spPr>
          <a:xfrm>
            <a:off x="566924" y="1298450"/>
            <a:ext cx="9129000" cy="347400"/>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A9B6CA"/>
              </a:buClr>
              <a:buSzPts val="1350"/>
              <a:buFont typeface="Inter"/>
              <a:buNone/>
            </a:pPr>
            <a:r>
              <a:rPr b="0" i="0" lang="en-US" sz="1350" u="none" cap="none" strike="noStrike">
                <a:solidFill>
                  <a:srgbClr val="A9B6CA"/>
                </a:solidFill>
                <a:latin typeface="Inter"/>
                <a:ea typeface="Inter"/>
                <a:cs typeface="Inter"/>
                <a:sym typeface="Inter"/>
              </a:rPr>
              <a:t>Most AI failures are not model failures. They are workflow, trust, measurement, and governance failures.</a:t>
            </a:r>
            <a:endParaRPr b="0" i="0" sz="1350" u="none" cap="none" strike="noStrike">
              <a:solidFill>
                <a:schemeClr val="dk1"/>
              </a:solidFill>
              <a:latin typeface="Inter"/>
              <a:ea typeface="Inter"/>
              <a:cs typeface="Inter"/>
              <a:sym typeface="Inter"/>
            </a:endParaRPr>
          </a:p>
        </p:txBody>
      </p:sp>
      <p:sp>
        <p:nvSpPr>
          <p:cNvPr id="209" name="Google Shape;209;p10"/>
          <p:cNvSpPr/>
          <p:nvPr/>
        </p:nvSpPr>
        <p:spPr>
          <a:xfrm>
            <a:off x="777240" y="2057400"/>
            <a:ext cx="2057400" cy="594360"/>
          </a:xfrm>
          <a:prstGeom prst="roundRect">
            <a:avLst>
              <a:gd fmla="val 18462" name="adj"/>
            </a:avLst>
          </a:prstGeom>
          <a:solidFill>
            <a:srgbClr val="061C2A"/>
          </a:solidFill>
          <a:ln cap="flat" cmpd="sng" w="12700">
            <a:solidFill>
              <a:srgbClr val="20E7FF">
                <a:alpha val="80000"/>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700"/>
              <a:buFont typeface="Inter"/>
              <a:buNone/>
            </a:pPr>
            <a:r>
              <a:rPr b="1" i="0" lang="en-US" sz="1700" u="none" cap="none" strike="noStrike">
                <a:solidFill>
                  <a:srgbClr val="F8FAFC"/>
                </a:solidFill>
                <a:latin typeface="Inter"/>
                <a:ea typeface="Inter"/>
                <a:cs typeface="Inter"/>
                <a:sym typeface="Inter"/>
              </a:rPr>
              <a:t>Local AI savings</a:t>
            </a:r>
            <a:endParaRPr b="0" i="0" sz="1700" u="none" cap="none" strike="noStrike">
              <a:solidFill>
                <a:schemeClr val="dk1"/>
              </a:solidFill>
              <a:latin typeface="Inter"/>
              <a:ea typeface="Inter"/>
              <a:cs typeface="Inter"/>
              <a:sym typeface="Inter"/>
            </a:endParaRPr>
          </a:p>
        </p:txBody>
      </p:sp>
      <p:cxnSp>
        <p:nvCxnSpPr>
          <p:cNvPr id="210" name="Google Shape;210;p10"/>
          <p:cNvCxnSpPr/>
          <p:nvPr/>
        </p:nvCxnSpPr>
        <p:spPr>
          <a:xfrm>
            <a:off x="3017520" y="2359152"/>
            <a:ext cx="914400" cy="0"/>
          </a:xfrm>
          <a:prstGeom prst="straightConnector1">
            <a:avLst/>
          </a:prstGeom>
          <a:noFill/>
          <a:ln cap="flat" cmpd="sng" w="15225">
            <a:solidFill>
              <a:srgbClr val="20E7FF"/>
            </a:solidFill>
            <a:prstDash val="solid"/>
            <a:round/>
            <a:headEnd len="sm" w="sm" type="none"/>
            <a:tailEnd len="med" w="med" type="triangle"/>
          </a:ln>
        </p:spPr>
      </p:cxnSp>
      <p:sp>
        <p:nvSpPr>
          <p:cNvPr id="211" name="Google Shape;211;p10"/>
          <p:cNvSpPr/>
          <p:nvPr/>
        </p:nvSpPr>
        <p:spPr>
          <a:xfrm>
            <a:off x="9235440" y="2057400"/>
            <a:ext cx="2057400" cy="594360"/>
          </a:xfrm>
          <a:prstGeom prst="roundRect">
            <a:avLst>
              <a:gd fmla="val 18462" name="adj"/>
            </a:avLst>
          </a:prstGeom>
          <a:solidFill>
            <a:srgbClr val="061525"/>
          </a:solidFill>
          <a:ln cap="flat" cmpd="sng" w="12700">
            <a:solidFill>
              <a:srgbClr val="B9FF66">
                <a:alpha val="80000"/>
              </a:srgbClr>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spcBef>
                <a:spcPts val="0"/>
              </a:spcBef>
              <a:spcAft>
                <a:spcPts val="0"/>
              </a:spcAft>
              <a:buClr>
                <a:srgbClr val="F8FAFC"/>
              </a:buClr>
              <a:buSzPts val="1700"/>
              <a:buFont typeface="Inter"/>
              <a:buNone/>
            </a:pPr>
            <a:r>
              <a:rPr b="1" i="0" lang="en-US" sz="1700" u="none" cap="none" strike="noStrike">
                <a:solidFill>
                  <a:srgbClr val="F8FAFC"/>
                </a:solidFill>
                <a:latin typeface="Inter"/>
                <a:ea typeface="Inter"/>
                <a:cs typeface="Inter"/>
                <a:sym typeface="Inter"/>
              </a:rPr>
              <a:t>Team productivity</a:t>
            </a:r>
            <a:endParaRPr b="0" i="0" sz="1700" u="none" cap="none" strike="noStrike">
              <a:solidFill>
                <a:schemeClr val="dk1"/>
              </a:solidFill>
              <a:latin typeface="Inter"/>
              <a:ea typeface="Inter"/>
              <a:cs typeface="Inter"/>
              <a:sym typeface="Inter"/>
            </a:endParaRPr>
          </a:p>
        </p:txBody>
      </p:sp>
      <p:cxnSp>
        <p:nvCxnSpPr>
          <p:cNvPr id="212" name="Google Shape;212;p10"/>
          <p:cNvCxnSpPr/>
          <p:nvPr/>
        </p:nvCxnSpPr>
        <p:spPr>
          <a:xfrm>
            <a:off x="8229600" y="2359152"/>
            <a:ext cx="822960" cy="0"/>
          </a:xfrm>
          <a:prstGeom prst="straightConnector1">
            <a:avLst/>
          </a:prstGeom>
          <a:noFill/>
          <a:ln cap="flat" cmpd="sng" w="15225">
            <a:solidFill>
              <a:srgbClr val="B9FF66"/>
            </a:solidFill>
            <a:prstDash val="solid"/>
            <a:round/>
            <a:headEnd len="sm" w="sm" type="none"/>
            <a:tailEnd len="med" w="med" type="triangle"/>
          </a:ln>
        </p:spPr>
      </p:cxnSp>
      <p:sp>
        <p:nvSpPr>
          <p:cNvPr id="213" name="Google Shape;213;p10"/>
          <p:cNvSpPr/>
          <p:nvPr/>
        </p:nvSpPr>
        <p:spPr>
          <a:xfrm>
            <a:off x="4251960" y="1783080"/>
            <a:ext cx="292608" cy="292608"/>
          </a:xfrm>
          <a:prstGeom prst="ellipse">
            <a:avLst/>
          </a:prstGeom>
          <a:solidFill>
            <a:srgbClr val="20E7FF"/>
          </a:solidFill>
          <a:ln cap="flat" cmpd="sng" w="9525">
            <a:solidFill>
              <a:srgbClr val="20E7F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rgbClr val="020610"/>
              </a:buClr>
              <a:buSzPts val="1000"/>
              <a:buFont typeface="Inter"/>
              <a:buNone/>
            </a:pPr>
            <a:r>
              <a:rPr b="1" i="0" lang="en-US" sz="1000" u="none" cap="none" strike="noStrike">
                <a:solidFill>
                  <a:srgbClr val="020610"/>
                </a:solidFill>
                <a:latin typeface="Inter"/>
                <a:ea typeface="Inter"/>
                <a:cs typeface="Inter"/>
                <a:sym typeface="Inter"/>
              </a:rPr>
              <a:t>1</a:t>
            </a:r>
            <a:endParaRPr b="0" i="0" sz="1000" u="none" cap="none" strike="noStrike">
              <a:solidFill>
                <a:schemeClr val="dk1"/>
              </a:solidFill>
              <a:latin typeface="Inter"/>
              <a:ea typeface="Inter"/>
              <a:cs typeface="Inter"/>
              <a:sym typeface="Inter"/>
            </a:endParaRPr>
          </a:p>
        </p:txBody>
      </p:sp>
      <p:sp>
        <p:nvSpPr>
          <p:cNvPr id="214" name="Google Shape;214;p10"/>
          <p:cNvSpPr/>
          <p:nvPr/>
        </p:nvSpPr>
        <p:spPr>
          <a:xfrm>
            <a:off x="4636008" y="1719072"/>
            <a:ext cx="914400" cy="502920"/>
          </a:xfrm>
          <a:prstGeom prst="roundRect">
            <a:avLst>
              <a:gd fmla="val 21818" name="adj"/>
            </a:avLst>
          </a:prstGeom>
          <a:solidFill>
            <a:srgbClr val="0B1120">
              <a:alpha val="96078"/>
            </a:srgbClr>
          </a:solidFill>
          <a:ln cap="flat" cmpd="sng" w="12700">
            <a:solidFill>
              <a:srgbClr val="20E7FF">
                <a:alpha val="80000"/>
              </a:srgbClr>
            </a:solidFill>
            <a:prstDash val="solid"/>
            <a:round/>
            <a:headEnd len="sm" w="sm" type="none"/>
            <a:tailEnd len="sm" w="sm" type="none"/>
          </a:ln>
        </p:spPr>
        <p:txBody>
          <a:bodyPr anchorCtr="0" anchor="ctr" bIns="625" lIns="625" spcFirstLastPara="1" rIns="625" wrap="square" tIns="625">
            <a:normAutofit/>
          </a:bodyPr>
          <a:lstStyle/>
          <a:p>
            <a:pPr indent="0" lvl="0" marL="0" marR="0" rtl="0" algn="ctr">
              <a:spcBef>
                <a:spcPts val="0"/>
              </a:spcBef>
              <a:spcAft>
                <a:spcPts val="0"/>
              </a:spcAft>
              <a:buClr>
                <a:srgbClr val="F8FAFC"/>
              </a:buClr>
              <a:buSzPts val="880"/>
              <a:buFont typeface="Inter"/>
              <a:buNone/>
            </a:pPr>
            <a:r>
              <a:rPr b="1" i="0" lang="en-US" sz="880" u="none" cap="none" strike="noStrike">
                <a:solidFill>
                  <a:srgbClr val="F8FAFC"/>
                </a:solidFill>
                <a:latin typeface="Inter"/>
                <a:ea typeface="Inter"/>
                <a:cs typeface="Inter"/>
                <a:sym typeface="Inter"/>
              </a:rPr>
              <a:t>Context</a:t>
            </a:r>
            <a:endParaRPr b="0" i="0" sz="88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880"/>
              <a:buFont typeface="Inter"/>
              <a:buNone/>
            </a:pPr>
            <a:r>
              <a:rPr b="1" i="0" lang="en-US" sz="880" u="none" cap="none" strike="noStrike">
                <a:solidFill>
                  <a:srgbClr val="F8FAFC"/>
                </a:solidFill>
                <a:latin typeface="Inter"/>
                <a:ea typeface="Inter"/>
                <a:cs typeface="Inter"/>
                <a:sym typeface="Inter"/>
              </a:rPr>
              <a:t>starvation</a:t>
            </a:r>
            <a:endParaRPr b="0" i="0" sz="880" u="none" cap="none" strike="noStrike">
              <a:solidFill>
                <a:schemeClr val="dk1"/>
              </a:solidFill>
              <a:latin typeface="Inter"/>
              <a:ea typeface="Inter"/>
              <a:cs typeface="Inter"/>
              <a:sym typeface="Inter"/>
            </a:endParaRPr>
          </a:p>
        </p:txBody>
      </p:sp>
      <p:sp>
        <p:nvSpPr>
          <p:cNvPr id="215" name="Google Shape;215;p10"/>
          <p:cNvSpPr/>
          <p:nvPr/>
        </p:nvSpPr>
        <p:spPr>
          <a:xfrm>
            <a:off x="5760720" y="1783080"/>
            <a:ext cx="292608" cy="292608"/>
          </a:xfrm>
          <a:prstGeom prst="ellipse">
            <a:avLst/>
          </a:prstGeom>
          <a:solidFill>
            <a:srgbClr val="FB7185"/>
          </a:solidFill>
          <a:ln cap="flat" cmpd="sng" w="9525">
            <a:solidFill>
              <a:srgbClr val="FB7185"/>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rgbClr val="020610"/>
              </a:buClr>
              <a:buSzPts val="1000"/>
              <a:buFont typeface="Inter"/>
              <a:buNone/>
            </a:pPr>
            <a:r>
              <a:rPr b="1" i="0" lang="en-US" sz="1000" u="none" cap="none" strike="noStrike">
                <a:solidFill>
                  <a:srgbClr val="020610"/>
                </a:solidFill>
                <a:latin typeface="Inter"/>
                <a:ea typeface="Inter"/>
                <a:cs typeface="Inter"/>
                <a:sym typeface="Inter"/>
              </a:rPr>
              <a:t>2</a:t>
            </a:r>
            <a:endParaRPr b="0" i="0" sz="1000" u="none" cap="none" strike="noStrike">
              <a:solidFill>
                <a:schemeClr val="dk1"/>
              </a:solidFill>
              <a:latin typeface="Inter"/>
              <a:ea typeface="Inter"/>
              <a:cs typeface="Inter"/>
              <a:sym typeface="Inter"/>
            </a:endParaRPr>
          </a:p>
        </p:txBody>
      </p:sp>
      <p:sp>
        <p:nvSpPr>
          <p:cNvPr id="216" name="Google Shape;216;p10"/>
          <p:cNvSpPr/>
          <p:nvPr/>
        </p:nvSpPr>
        <p:spPr>
          <a:xfrm>
            <a:off x="6144768" y="1719072"/>
            <a:ext cx="914400" cy="502920"/>
          </a:xfrm>
          <a:prstGeom prst="roundRect">
            <a:avLst>
              <a:gd fmla="val 21818" name="adj"/>
            </a:avLst>
          </a:prstGeom>
          <a:solidFill>
            <a:srgbClr val="0B1120">
              <a:alpha val="96078"/>
            </a:srgbClr>
          </a:solidFill>
          <a:ln cap="flat" cmpd="sng" w="12700">
            <a:solidFill>
              <a:srgbClr val="FB7185">
                <a:alpha val="80000"/>
              </a:srgbClr>
            </a:solidFill>
            <a:prstDash val="solid"/>
            <a:round/>
            <a:headEnd len="sm" w="sm" type="none"/>
            <a:tailEnd len="sm" w="sm" type="none"/>
          </a:ln>
        </p:spPr>
        <p:txBody>
          <a:bodyPr anchorCtr="0" anchor="ctr" bIns="625" lIns="625" spcFirstLastPara="1" rIns="625" wrap="square" tIns="625">
            <a:normAutofit/>
          </a:bodyPr>
          <a:lstStyle/>
          <a:p>
            <a:pPr indent="0" lvl="0" marL="0" marR="0" rtl="0" algn="ctr">
              <a:spcBef>
                <a:spcPts val="0"/>
              </a:spcBef>
              <a:spcAft>
                <a:spcPts val="0"/>
              </a:spcAft>
              <a:buClr>
                <a:srgbClr val="F8FAFC"/>
              </a:buClr>
              <a:buSzPts val="880"/>
              <a:buFont typeface="Inter"/>
              <a:buNone/>
            </a:pPr>
            <a:r>
              <a:rPr b="1" i="0" lang="en-US" sz="880" u="none" cap="none" strike="noStrike">
                <a:solidFill>
                  <a:srgbClr val="F8FAFC"/>
                </a:solidFill>
                <a:latin typeface="Inter"/>
                <a:ea typeface="Inter"/>
                <a:cs typeface="Inter"/>
                <a:sym typeface="Inter"/>
              </a:rPr>
              <a:t>Confidence</a:t>
            </a:r>
            <a:endParaRPr b="0" i="0" sz="88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880"/>
              <a:buFont typeface="Inter"/>
              <a:buNone/>
            </a:pPr>
            <a:r>
              <a:rPr b="1" i="0" lang="en-US" sz="880" u="none" cap="none" strike="noStrike">
                <a:solidFill>
                  <a:srgbClr val="F8FAFC"/>
                </a:solidFill>
                <a:latin typeface="Inter"/>
                <a:ea typeface="Inter"/>
                <a:cs typeface="Inter"/>
                <a:sym typeface="Inter"/>
              </a:rPr>
              <a:t>without evidence</a:t>
            </a:r>
            <a:endParaRPr b="0" i="0" sz="880" u="none" cap="none" strike="noStrike">
              <a:solidFill>
                <a:schemeClr val="dk1"/>
              </a:solidFill>
              <a:latin typeface="Inter"/>
              <a:ea typeface="Inter"/>
              <a:cs typeface="Inter"/>
              <a:sym typeface="Inter"/>
            </a:endParaRPr>
          </a:p>
        </p:txBody>
      </p:sp>
      <p:sp>
        <p:nvSpPr>
          <p:cNvPr id="217" name="Google Shape;217;p10"/>
          <p:cNvSpPr/>
          <p:nvPr/>
        </p:nvSpPr>
        <p:spPr>
          <a:xfrm>
            <a:off x="7269480" y="1783080"/>
            <a:ext cx="292608" cy="292608"/>
          </a:xfrm>
          <a:prstGeom prst="ellipse">
            <a:avLst/>
          </a:prstGeom>
          <a:solidFill>
            <a:srgbClr val="FBBF24"/>
          </a:solidFill>
          <a:ln cap="flat" cmpd="sng" w="9525">
            <a:solidFill>
              <a:srgbClr val="FBBF24"/>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rgbClr val="020610"/>
              </a:buClr>
              <a:buSzPts val="1000"/>
              <a:buFont typeface="Inter"/>
              <a:buNone/>
            </a:pPr>
            <a:r>
              <a:rPr b="1" i="0" lang="en-US" sz="1000" u="none" cap="none" strike="noStrike">
                <a:solidFill>
                  <a:srgbClr val="020610"/>
                </a:solidFill>
                <a:latin typeface="Inter"/>
                <a:ea typeface="Inter"/>
                <a:cs typeface="Inter"/>
                <a:sym typeface="Inter"/>
              </a:rPr>
              <a:t>3</a:t>
            </a:r>
            <a:endParaRPr b="0" i="0" sz="1000" u="none" cap="none" strike="noStrike">
              <a:solidFill>
                <a:schemeClr val="dk1"/>
              </a:solidFill>
              <a:latin typeface="Inter"/>
              <a:ea typeface="Inter"/>
              <a:cs typeface="Inter"/>
              <a:sym typeface="Inter"/>
            </a:endParaRPr>
          </a:p>
        </p:txBody>
      </p:sp>
      <p:sp>
        <p:nvSpPr>
          <p:cNvPr id="218" name="Google Shape;218;p10"/>
          <p:cNvSpPr/>
          <p:nvPr/>
        </p:nvSpPr>
        <p:spPr>
          <a:xfrm>
            <a:off x="7653528" y="1719072"/>
            <a:ext cx="914400" cy="502920"/>
          </a:xfrm>
          <a:prstGeom prst="roundRect">
            <a:avLst>
              <a:gd fmla="val 21818" name="adj"/>
            </a:avLst>
          </a:prstGeom>
          <a:solidFill>
            <a:srgbClr val="0B1120">
              <a:alpha val="96078"/>
            </a:srgbClr>
          </a:solidFill>
          <a:ln cap="flat" cmpd="sng" w="12700">
            <a:solidFill>
              <a:srgbClr val="FBBF24">
                <a:alpha val="80000"/>
              </a:srgbClr>
            </a:solidFill>
            <a:prstDash val="solid"/>
            <a:round/>
            <a:headEnd len="sm" w="sm" type="none"/>
            <a:tailEnd len="sm" w="sm" type="none"/>
          </a:ln>
        </p:spPr>
        <p:txBody>
          <a:bodyPr anchorCtr="0" anchor="ctr" bIns="625" lIns="625" spcFirstLastPara="1" rIns="625" wrap="square" tIns="625">
            <a:normAutofit/>
          </a:bodyPr>
          <a:lstStyle/>
          <a:p>
            <a:pPr indent="0" lvl="0" marL="0" marR="0" rtl="0" algn="ctr">
              <a:spcBef>
                <a:spcPts val="0"/>
              </a:spcBef>
              <a:spcAft>
                <a:spcPts val="0"/>
              </a:spcAft>
              <a:buClr>
                <a:srgbClr val="F8FAFC"/>
              </a:buClr>
              <a:buSzPts val="880"/>
              <a:buFont typeface="Inter"/>
              <a:buNone/>
            </a:pPr>
            <a:r>
              <a:rPr b="1" i="0" lang="en-US" sz="880" u="none" cap="none" strike="noStrike">
                <a:solidFill>
                  <a:srgbClr val="F8FAFC"/>
                </a:solidFill>
                <a:latin typeface="Inter"/>
                <a:ea typeface="Inter"/>
                <a:cs typeface="Inter"/>
                <a:sym typeface="Inter"/>
              </a:rPr>
              <a:t>Review</a:t>
            </a:r>
            <a:endParaRPr b="0" i="0" sz="88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880"/>
              <a:buFont typeface="Inter"/>
              <a:buNone/>
            </a:pPr>
            <a:r>
              <a:rPr b="1" i="0" lang="en-US" sz="880" u="none" cap="none" strike="noStrike">
                <a:solidFill>
                  <a:srgbClr val="F8FAFC"/>
                </a:solidFill>
                <a:latin typeface="Inter"/>
                <a:ea typeface="Inter"/>
                <a:cs typeface="Inter"/>
                <a:sym typeface="Inter"/>
              </a:rPr>
              <a:t>debt</a:t>
            </a:r>
            <a:endParaRPr b="0" i="0" sz="880" u="none" cap="none" strike="noStrike">
              <a:solidFill>
                <a:schemeClr val="dk1"/>
              </a:solidFill>
              <a:latin typeface="Inter"/>
              <a:ea typeface="Inter"/>
              <a:cs typeface="Inter"/>
              <a:sym typeface="Inter"/>
            </a:endParaRPr>
          </a:p>
        </p:txBody>
      </p:sp>
      <p:sp>
        <p:nvSpPr>
          <p:cNvPr id="219" name="Google Shape;219;p10"/>
          <p:cNvSpPr/>
          <p:nvPr/>
        </p:nvSpPr>
        <p:spPr>
          <a:xfrm>
            <a:off x="4251945" y="2880360"/>
            <a:ext cx="292500" cy="292500"/>
          </a:xfrm>
          <a:prstGeom prst="ellipse">
            <a:avLst/>
          </a:prstGeom>
          <a:solidFill>
            <a:srgbClr val="FB7185"/>
          </a:solidFill>
          <a:ln cap="flat" cmpd="sng" w="9525">
            <a:solidFill>
              <a:srgbClr val="FB7185"/>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rgbClr val="020610"/>
              </a:buClr>
              <a:buSzPts val="1000"/>
              <a:buFont typeface="Inter"/>
              <a:buNone/>
            </a:pPr>
            <a:r>
              <a:rPr b="1" lang="en-US" sz="1000">
                <a:solidFill>
                  <a:srgbClr val="020610"/>
                </a:solidFill>
                <a:latin typeface="Inter"/>
                <a:ea typeface="Inter"/>
                <a:cs typeface="Inter"/>
                <a:sym typeface="Inter"/>
              </a:rPr>
              <a:t>4</a:t>
            </a:r>
            <a:endParaRPr b="0" i="0" sz="1000" u="none" cap="none" strike="noStrike">
              <a:solidFill>
                <a:schemeClr val="dk1"/>
              </a:solidFill>
              <a:latin typeface="Inter"/>
              <a:ea typeface="Inter"/>
              <a:cs typeface="Inter"/>
              <a:sym typeface="Inter"/>
            </a:endParaRPr>
          </a:p>
        </p:txBody>
      </p:sp>
      <p:sp>
        <p:nvSpPr>
          <p:cNvPr id="220" name="Google Shape;220;p10"/>
          <p:cNvSpPr/>
          <p:nvPr/>
        </p:nvSpPr>
        <p:spPr>
          <a:xfrm>
            <a:off x="4635993" y="2816352"/>
            <a:ext cx="914400" cy="502800"/>
          </a:xfrm>
          <a:prstGeom prst="roundRect">
            <a:avLst>
              <a:gd fmla="val 21818" name="adj"/>
            </a:avLst>
          </a:prstGeom>
          <a:solidFill>
            <a:srgbClr val="0B1120">
              <a:alpha val="96078"/>
            </a:srgbClr>
          </a:solidFill>
          <a:ln cap="flat" cmpd="sng" w="12700">
            <a:solidFill>
              <a:srgbClr val="FB7185">
                <a:alpha val="80000"/>
              </a:srgbClr>
            </a:solidFill>
            <a:prstDash val="solid"/>
            <a:round/>
            <a:headEnd len="sm" w="sm" type="none"/>
            <a:tailEnd len="sm" w="sm" type="none"/>
          </a:ln>
        </p:spPr>
        <p:txBody>
          <a:bodyPr anchorCtr="0" anchor="ctr" bIns="625" lIns="625" spcFirstLastPara="1" rIns="625" wrap="square" tIns="625">
            <a:normAutofit/>
          </a:bodyPr>
          <a:lstStyle/>
          <a:p>
            <a:pPr indent="0" lvl="0" marL="0" marR="0" rtl="0" algn="ctr">
              <a:spcBef>
                <a:spcPts val="0"/>
              </a:spcBef>
              <a:spcAft>
                <a:spcPts val="0"/>
              </a:spcAft>
              <a:buClr>
                <a:srgbClr val="F8FAFC"/>
              </a:buClr>
              <a:buSzPts val="880"/>
              <a:buFont typeface="Inter"/>
              <a:buNone/>
            </a:pPr>
            <a:r>
              <a:rPr b="1" i="0" lang="en-US" sz="880" u="none" cap="none" strike="noStrike">
                <a:solidFill>
                  <a:srgbClr val="F8FAFC"/>
                </a:solidFill>
                <a:latin typeface="Inter"/>
                <a:ea typeface="Inter"/>
                <a:cs typeface="Inter"/>
                <a:sym typeface="Inter"/>
              </a:rPr>
              <a:t>Security</a:t>
            </a:r>
            <a:endParaRPr b="0" i="0" sz="88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880"/>
              <a:buFont typeface="Inter"/>
              <a:buNone/>
            </a:pPr>
            <a:r>
              <a:rPr b="1" i="0" lang="en-US" sz="880" u="none" cap="none" strike="noStrike">
                <a:solidFill>
                  <a:srgbClr val="F8FAFC"/>
                </a:solidFill>
                <a:latin typeface="Inter"/>
                <a:ea typeface="Inter"/>
                <a:cs typeface="Inter"/>
                <a:sym typeface="Inter"/>
              </a:rPr>
              <a:t>leakage</a:t>
            </a:r>
            <a:endParaRPr b="0" i="0" sz="880" u="none" cap="none" strike="noStrike">
              <a:solidFill>
                <a:schemeClr val="dk1"/>
              </a:solidFill>
              <a:latin typeface="Inter"/>
              <a:ea typeface="Inter"/>
              <a:cs typeface="Inter"/>
              <a:sym typeface="Inter"/>
            </a:endParaRPr>
          </a:p>
        </p:txBody>
      </p:sp>
      <p:sp>
        <p:nvSpPr>
          <p:cNvPr id="221" name="Google Shape;221;p10"/>
          <p:cNvSpPr/>
          <p:nvPr/>
        </p:nvSpPr>
        <p:spPr>
          <a:xfrm>
            <a:off x="5760705" y="2880360"/>
            <a:ext cx="292500" cy="292500"/>
          </a:xfrm>
          <a:prstGeom prst="ellipse">
            <a:avLst/>
          </a:prstGeom>
          <a:solidFill>
            <a:srgbClr val="D946EF"/>
          </a:solidFill>
          <a:ln cap="flat" cmpd="sng" w="9525">
            <a:solidFill>
              <a:srgbClr val="D946E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Clr>
                <a:srgbClr val="020610"/>
              </a:buClr>
              <a:buSzPts val="1000"/>
              <a:buFont typeface="Inter"/>
              <a:buNone/>
            </a:pPr>
            <a:r>
              <a:rPr b="1" lang="en-US" sz="1000">
                <a:solidFill>
                  <a:srgbClr val="020610"/>
                </a:solidFill>
                <a:latin typeface="Inter"/>
                <a:ea typeface="Inter"/>
                <a:cs typeface="Inter"/>
                <a:sym typeface="Inter"/>
              </a:rPr>
              <a:t>5</a:t>
            </a:r>
            <a:endParaRPr b="0" i="0" sz="1000" u="none" cap="none" strike="noStrike">
              <a:solidFill>
                <a:schemeClr val="dk1"/>
              </a:solidFill>
              <a:latin typeface="Inter"/>
              <a:ea typeface="Inter"/>
              <a:cs typeface="Inter"/>
              <a:sym typeface="Inter"/>
            </a:endParaRPr>
          </a:p>
        </p:txBody>
      </p:sp>
      <p:sp>
        <p:nvSpPr>
          <p:cNvPr id="222" name="Google Shape;222;p10"/>
          <p:cNvSpPr/>
          <p:nvPr/>
        </p:nvSpPr>
        <p:spPr>
          <a:xfrm>
            <a:off x="6144753" y="2816352"/>
            <a:ext cx="914400" cy="502800"/>
          </a:xfrm>
          <a:prstGeom prst="roundRect">
            <a:avLst>
              <a:gd fmla="val 21818" name="adj"/>
            </a:avLst>
          </a:prstGeom>
          <a:solidFill>
            <a:srgbClr val="0B1120">
              <a:alpha val="96078"/>
            </a:srgbClr>
          </a:solidFill>
          <a:ln cap="flat" cmpd="sng" w="12700">
            <a:solidFill>
              <a:srgbClr val="D946EF">
                <a:alpha val="80000"/>
              </a:srgbClr>
            </a:solidFill>
            <a:prstDash val="solid"/>
            <a:round/>
            <a:headEnd len="sm" w="sm" type="none"/>
            <a:tailEnd len="sm" w="sm" type="none"/>
          </a:ln>
        </p:spPr>
        <p:txBody>
          <a:bodyPr anchorCtr="0" anchor="ctr" bIns="625" lIns="625" spcFirstLastPara="1" rIns="625" wrap="square" tIns="625">
            <a:normAutofit/>
          </a:bodyPr>
          <a:lstStyle/>
          <a:p>
            <a:pPr indent="0" lvl="0" marL="0" marR="0" rtl="0" algn="ctr">
              <a:spcBef>
                <a:spcPts val="0"/>
              </a:spcBef>
              <a:spcAft>
                <a:spcPts val="0"/>
              </a:spcAft>
              <a:buClr>
                <a:srgbClr val="F8FAFC"/>
              </a:buClr>
              <a:buSzPts val="880"/>
              <a:buFont typeface="Inter"/>
              <a:buNone/>
            </a:pPr>
            <a:r>
              <a:rPr b="1" i="0" lang="en-US" sz="880" u="none" cap="none" strike="noStrike">
                <a:solidFill>
                  <a:srgbClr val="F8FAFC"/>
                </a:solidFill>
                <a:latin typeface="Inter"/>
                <a:ea typeface="Inter"/>
                <a:cs typeface="Inter"/>
                <a:sym typeface="Inter"/>
              </a:rPr>
              <a:t>Metric</a:t>
            </a:r>
            <a:endParaRPr b="0" i="0" sz="88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880"/>
              <a:buFont typeface="Inter"/>
              <a:buNone/>
            </a:pPr>
            <a:r>
              <a:rPr b="1" i="0" lang="en-US" sz="880" u="none" cap="none" strike="noStrike">
                <a:solidFill>
                  <a:srgbClr val="F8FAFC"/>
                </a:solidFill>
                <a:latin typeface="Inter"/>
                <a:ea typeface="Inter"/>
                <a:cs typeface="Inter"/>
                <a:sym typeface="Inter"/>
              </a:rPr>
              <a:t>gaming</a:t>
            </a:r>
            <a:endParaRPr b="0" i="0" sz="880" u="none" cap="none" strike="noStrike">
              <a:solidFill>
                <a:schemeClr val="dk1"/>
              </a:solidFill>
              <a:latin typeface="Inter"/>
              <a:ea typeface="Inter"/>
              <a:cs typeface="Inter"/>
              <a:sym typeface="Inter"/>
            </a:endParaRPr>
          </a:p>
        </p:txBody>
      </p:sp>
      <p:sp>
        <p:nvSpPr>
          <p:cNvPr id="223" name="Google Shape;223;p10"/>
          <p:cNvSpPr/>
          <p:nvPr/>
        </p:nvSpPr>
        <p:spPr>
          <a:xfrm>
            <a:off x="2148840" y="5230368"/>
            <a:ext cx="7818120" cy="777240"/>
          </a:xfrm>
          <a:prstGeom prst="roundRect">
            <a:avLst>
              <a:gd fmla="val 14118" name="adj"/>
            </a:avLst>
          </a:prstGeom>
          <a:solidFill>
            <a:srgbClr val="071120"/>
          </a:solidFill>
          <a:ln cap="flat" cmpd="sng" w="12700">
            <a:solidFill>
              <a:srgbClr val="20E7FF">
                <a:alpha val="80000"/>
              </a:srgbClr>
            </a:solidFill>
            <a:prstDash val="solid"/>
            <a:round/>
            <a:headEnd len="sm" w="sm" type="none"/>
            <a:tailEnd len="sm" w="sm" type="none"/>
          </a:ln>
        </p:spPr>
        <p:txBody>
          <a:bodyPr anchorCtr="0" anchor="ctr" bIns="1250" lIns="1250" spcFirstLastPara="1" rIns="1250" wrap="square" tIns="1250">
            <a:normAutofit/>
          </a:bodyPr>
          <a:lstStyle/>
          <a:p>
            <a:pPr indent="0" lvl="0" marL="0" marR="0" rtl="0" algn="ctr">
              <a:spcBef>
                <a:spcPts val="0"/>
              </a:spcBef>
              <a:spcAft>
                <a:spcPts val="0"/>
              </a:spcAft>
              <a:buClr>
                <a:srgbClr val="F8FAFC"/>
              </a:buClr>
              <a:buSzPts val="1800"/>
              <a:buFont typeface="Inter"/>
              <a:buNone/>
            </a:pPr>
            <a:r>
              <a:rPr b="1" i="0" lang="en-US" sz="1800" u="none" cap="none" strike="noStrike">
                <a:solidFill>
                  <a:srgbClr val="F8FAFC"/>
                </a:solidFill>
                <a:latin typeface="Inter"/>
                <a:ea typeface="Inter"/>
                <a:cs typeface="Inter"/>
                <a:sym typeface="Inter"/>
              </a:rPr>
              <a:t>The antidote is not "less AI".</a:t>
            </a:r>
            <a:endParaRPr b="0" i="0" sz="1800" u="none" cap="none" strike="noStrike">
              <a:solidFill>
                <a:schemeClr val="dk1"/>
              </a:solidFill>
              <a:latin typeface="Inter"/>
              <a:ea typeface="Inter"/>
              <a:cs typeface="Inter"/>
              <a:sym typeface="Inter"/>
            </a:endParaRPr>
          </a:p>
          <a:p>
            <a:pPr indent="0" lvl="0" marL="0" marR="0" rtl="0" algn="ctr">
              <a:spcBef>
                <a:spcPts val="0"/>
              </a:spcBef>
              <a:spcAft>
                <a:spcPts val="0"/>
              </a:spcAft>
              <a:buClr>
                <a:srgbClr val="F8FAFC"/>
              </a:buClr>
              <a:buSzPts val="1800"/>
              <a:buFont typeface="Inter"/>
              <a:buNone/>
            </a:pPr>
            <a:r>
              <a:rPr b="1" i="0" lang="en-US" sz="1800" u="none" cap="none" strike="noStrike">
                <a:solidFill>
                  <a:srgbClr val="F8FAFC"/>
                </a:solidFill>
                <a:latin typeface="Inter"/>
                <a:ea typeface="Inter"/>
                <a:cs typeface="Inter"/>
                <a:sym typeface="Inter"/>
              </a:rPr>
              <a:t>It is context, evidence, ownership, and control loops.</a:t>
            </a:r>
            <a:endParaRPr b="0" i="0" sz="1800" u="none" cap="none" strike="noStrike">
              <a:solidFill>
                <a:schemeClr val="dk1"/>
              </a:solidFill>
              <a:latin typeface="Inter"/>
              <a:ea typeface="Inter"/>
              <a:cs typeface="Inter"/>
              <a:sym typeface="Inter"/>
            </a:endParaRPr>
          </a:p>
        </p:txBody>
      </p:sp>
      <p:sp>
        <p:nvSpPr>
          <p:cNvPr id="224" name="Google Shape;224;p10"/>
          <p:cNvSpPr/>
          <p:nvPr/>
        </p:nvSpPr>
        <p:spPr>
          <a:xfrm>
            <a:off x="548640" y="6080760"/>
            <a:ext cx="8046720" cy="164592"/>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Clr>
                <a:srgbClr val="6F7F99"/>
              </a:buClr>
              <a:buSzPts val="620"/>
              <a:buFont typeface="Inter"/>
              <a:buNone/>
            </a:pPr>
            <a:r>
              <a:rPr b="0" i="0" lang="en-US" sz="620" u="none" cap="none" strike="noStrike">
                <a:solidFill>
                  <a:srgbClr val="6F7F99"/>
                </a:solidFill>
                <a:latin typeface="Inter"/>
                <a:ea typeface="Inter"/>
                <a:cs typeface="Inter"/>
                <a:sym typeface="Inter"/>
              </a:rPr>
              <a:t>Security anchors: OWASP LLM Top 10 and NIST AI Risk Management Framework.</a:t>
            </a:r>
            <a:endParaRPr b="0" i="0" sz="620" u="none" cap="none" strike="noStrike">
              <a:solidFill>
                <a:schemeClr val="dk1"/>
              </a:solidFill>
              <a:latin typeface="Inter"/>
              <a:ea typeface="Inter"/>
              <a:cs typeface="Inter"/>
              <a:sym typeface="Inter"/>
            </a:endParaRPr>
          </a:p>
        </p:txBody>
      </p:sp>
      <p:sp>
        <p:nvSpPr>
          <p:cNvPr id="225" name="Google Shape;225;p10"/>
          <p:cNvSpPr/>
          <p:nvPr/>
        </p:nvSpPr>
        <p:spPr>
          <a:xfrm>
            <a:off x="411480" y="6510528"/>
            <a:ext cx="2926080" cy="14630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The AI Runtime - Boston</a:t>
            </a:r>
            <a:endParaRPr b="0" i="0" sz="650" u="none" cap="none" strike="noStrike">
              <a:solidFill>
                <a:schemeClr val="dk1"/>
              </a:solidFill>
              <a:latin typeface="Inter"/>
              <a:ea typeface="Inter"/>
              <a:cs typeface="Inter"/>
              <a:sym typeface="Inter"/>
            </a:endParaRPr>
          </a:p>
        </p:txBody>
      </p:sp>
      <p:cxnSp>
        <p:nvCxnSpPr>
          <p:cNvPr id="226" name="Google Shape;226;p10"/>
          <p:cNvCxnSpPr/>
          <p:nvPr/>
        </p:nvCxnSpPr>
        <p:spPr>
          <a:xfrm>
            <a:off x="411480" y="6355080"/>
            <a:ext cx="11365992" cy="0"/>
          </a:xfrm>
          <a:prstGeom prst="straightConnector1">
            <a:avLst/>
          </a:prstGeom>
          <a:noFill/>
          <a:ln cap="flat" cmpd="sng" w="9525">
            <a:solidFill>
              <a:srgbClr val="20324D">
                <a:alpha val="90196"/>
              </a:srgbClr>
            </a:solidFill>
            <a:prstDash val="solid"/>
            <a:round/>
            <a:headEnd len="sm" w="sm" type="none"/>
            <a:tailEnd len="sm" w="sm" type="none"/>
          </a:ln>
        </p:spPr>
      </p:cxnSp>
      <p:sp>
        <p:nvSpPr>
          <p:cNvPr id="227" name="Google Shape;227;p10"/>
          <p:cNvSpPr/>
          <p:nvPr/>
        </p:nvSpPr>
        <p:spPr>
          <a:xfrm>
            <a:off x="11503152" y="6446520"/>
            <a:ext cx="274320" cy="146304"/>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6F7F99"/>
              </a:buClr>
              <a:buSzPts val="650"/>
              <a:buFont typeface="Inter"/>
              <a:buNone/>
            </a:pPr>
            <a:r>
              <a:rPr b="0" i="0" lang="en-US" sz="650" u="none" cap="none" strike="noStrike">
                <a:solidFill>
                  <a:srgbClr val="6F7F99"/>
                </a:solidFill>
                <a:latin typeface="Inter"/>
                <a:ea typeface="Inter"/>
                <a:cs typeface="Inter"/>
                <a:sym typeface="Inter"/>
              </a:rPr>
              <a:t>10</a:t>
            </a:r>
            <a:endParaRPr b="0" i="0" sz="650" u="none" cap="none" strike="noStrike">
              <a:solidFill>
                <a:schemeClr val="dk1"/>
              </a:solidFill>
              <a:latin typeface="Inter"/>
              <a:ea typeface="Inter"/>
              <a:cs typeface="Inter"/>
              <a:sym typeface="Inter"/>
            </a:endParaRPr>
          </a:p>
        </p:txBody>
      </p:sp>
      <p:sp>
        <p:nvSpPr>
          <p:cNvPr id="228" name="Google Shape;228;p10"/>
          <p:cNvSpPr txBox="1"/>
          <p:nvPr>
            <p:ph idx="4294967295" type="sldNum"/>
          </p:nvPr>
        </p:nvSpPr>
        <p:spPr>
          <a:xfrm>
            <a:off x="11338560" y="6528816"/>
            <a:ext cx="8000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rgbClr val="728096"/>
                </a:solidFill>
                <a:latin typeface="Inter"/>
                <a:ea typeface="Inter"/>
                <a:cs typeface="Inter"/>
                <a:sym typeface="Inter"/>
              </a:rPr>
              <a:t>‹#›</a:t>
            </a:fld>
            <a:endParaRPr b="0" i="0" sz="1200" u="none" cap="none" strike="noStrike">
              <a:solidFill>
                <a:srgbClr val="728096"/>
              </a:solidFill>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2026-06-16T00:05:57Z</dcterms:created>
  <dc:creator>OpenAI</dc:creator>
</cp:coreProperties>
</file>